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3"/>
  </p:notesMasterIdLst>
  <p:sldIdLst>
    <p:sldId id="259" r:id="rId2"/>
    <p:sldId id="523" r:id="rId3"/>
    <p:sldId id="444" r:id="rId4"/>
    <p:sldId id="565" r:id="rId5"/>
    <p:sldId id="548" r:id="rId6"/>
    <p:sldId id="559" r:id="rId7"/>
    <p:sldId id="568" r:id="rId8"/>
    <p:sldId id="569" r:id="rId9"/>
    <p:sldId id="570" r:id="rId10"/>
    <p:sldId id="571" r:id="rId11"/>
    <p:sldId id="572" r:id="rId12"/>
    <p:sldId id="573" r:id="rId13"/>
    <p:sldId id="556" r:id="rId14"/>
    <p:sldId id="574" r:id="rId15"/>
    <p:sldId id="575" r:id="rId16"/>
    <p:sldId id="560" r:id="rId17"/>
    <p:sldId id="577" r:id="rId18"/>
    <p:sldId id="576" r:id="rId19"/>
    <p:sldId id="578" r:id="rId20"/>
    <p:sldId id="580" r:id="rId21"/>
    <p:sldId id="581" r:id="rId22"/>
    <p:sldId id="582" r:id="rId23"/>
    <p:sldId id="579" r:id="rId24"/>
    <p:sldId id="583" r:id="rId25"/>
    <p:sldId id="587" r:id="rId26"/>
    <p:sldId id="588" r:id="rId27"/>
    <p:sldId id="589" r:id="rId28"/>
    <p:sldId id="590" r:id="rId29"/>
    <p:sldId id="591" r:id="rId30"/>
    <p:sldId id="592" r:id="rId31"/>
    <p:sldId id="593" r:id="rId32"/>
    <p:sldId id="594" r:id="rId33"/>
    <p:sldId id="595" r:id="rId34"/>
    <p:sldId id="596" r:id="rId35"/>
    <p:sldId id="598" r:id="rId36"/>
    <p:sldId id="599" r:id="rId37"/>
    <p:sldId id="584" r:id="rId38"/>
    <p:sldId id="558" r:id="rId39"/>
    <p:sldId id="585" r:id="rId40"/>
    <p:sldId id="586" r:id="rId41"/>
    <p:sldId id="260" r:id="rId42"/>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BxxPadxrnWgd4bC4ImwqbkGG8f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A"/>
    <a:srgbClr val="CCFFCC"/>
    <a:srgbClr val="FFF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5033" autoAdjust="0"/>
  </p:normalViewPr>
  <p:slideViewPr>
    <p:cSldViewPr snapToGrid="0">
      <p:cViewPr varScale="1">
        <p:scale>
          <a:sx n="89" d="100"/>
          <a:sy n="89" d="100"/>
        </p:scale>
        <p:origin x="53"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908300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322CFDDC-4655-FF21-DD88-19390FBBF1BB}"/>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ADBC412F-1177-C3A3-91A3-2CC84B6AB56C}"/>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00D95C38-E70C-A838-AE08-F9A3D10E4781}"/>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18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70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949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970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42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494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4938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773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45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136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0554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2448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382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615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4867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6723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918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035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82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030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23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6456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8034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251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357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185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519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811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4127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938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719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877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930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6572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629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031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21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57918E5-94F5-AD39-B054-DB0B674ECBF0}"/>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FBDE1E2E-0BE0-B0E7-8788-425FA11B44E4}"/>
              </a:ext>
            </a:extLst>
          </p:cNvPr>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
        <p:nvSpPr>
          <p:cNvPr id="89" name="Google Shape;89;p2:notes">
            <a:extLst>
              <a:ext uri="{FF2B5EF4-FFF2-40B4-BE49-F238E27FC236}">
                <a16:creationId xmlns:a16="http://schemas.microsoft.com/office/drawing/2014/main" id="{B5C47C10-1715-97AB-EDB3-C56F1875053D}"/>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2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19C76BE-BE50-49E2-B277-4B663BACC15A}" type="datetime1">
              <a:rPr lang="en-US" smtClean="0"/>
              <a:t>5/14/2025</a:t>
            </a:fld>
            <a:endParaRP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45018-6EA2-4A24-A3C9-A514DCB5FEC8}" type="datetime1">
              <a:rPr lang="en-US" smtClean="0"/>
              <a:t>5/14/2025</a:t>
            </a:fld>
            <a:endParaRP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E260606-2641-4BEF-B821-D217945043E3}" type="datetime1">
              <a:rPr lang="en-US" smtClean="0"/>
              <a:t>5/14/2025</a:t>
            </a:fld>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D7342FB-0DBD-4069-9232-4E75852D1979}" type="datetime1">
              <a:rPr lang="en-US" smtClean="0"/>
              <a:t>5/14/2025</a:t>
            </a:fld>
            <a:endParaRPr/>
          </a:p>
        </p:txBody>
      </p:sp>
      <p:sp>
        <p:nvSpPr>
          <p:cNvPr id="20" name="Google Shape;2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94A18A7-4B9D-4F50-B12D-6A6F9E9AF6E8}" type="datetime1">
              <a:rPr lang="en-US" smtClean="0"/>
              <a:t>5/14/2025</a:t>
            </a:fld>
            <a:endParaRPr/>
          </a:p>
        </p:txBody>
      </p:sp>
      <p:sp>
        <p:nvSpPr>
          <p:cNvPr id="26" name="Google Shape;2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C20BB01-79B8-4060-8B96-B87DDFED201C}" type="datetime1">
              <a:rPr lang="en-US" smtClean="0"/>
              <a:t>5/14/2025</a:t>
            </a:fld>
            <a:endParaRPr/>
          </a:p>
        </p:txBody>
      </p:sp>
      <p:sp>
        <p:nvSpPr>
          <p:cNvPr id="32" name="Google Shape;3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B8CCA84-7EA7-4F63-8E55-CC1655F9F833}" type="datetime1">
              <a:rPr lang="en-US" smtClean="0"/>
              <a:t>5/14/2025</a:t>
            </a:fld>
            <a:endParaRPr/>
          </a:p>
        </p:txBody>
      </p:sp>
      <p:sp>
        <p:nvSpPr>
          <p:cNvPr id="39" name="Google Shape;3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FAAC633-A5EC-44FD-B8E3-B00C831F1863}" type="datetime1">
              <a:rPr lang="en-US" smtClean="0"/>
              <a:t>5/14/2025</a:t>
            </a:fld>
            <a:endParaRP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2E853A3-90CC-4DB2-8DEC-91198FBBF98C}" type="datetime1">
              <a:rPr lang="en-US" smtClean="0"/>
              <a:t>5/14/2025</a:t>
            </a:fld>
            <a:endParaRP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C8D02B5-3016-4933-8E5A-8CF979AAF841}" type="datetime1">
              <a:rPr lang="en-US" smtClean="0"/>
              <a:t>5/14/2025</a:t>
            </a:fld>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A7FEB85-E9B6-44B9-8B3A-4336D1D705B7}" type="datetime1">
              <a:rPr lang="en-US" smtClean="0"/>
              <a:t>5/14/2025</a:t>
            </a:fld>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1AE9A5F-7CC6-4FBC-B46A-0040C0CB5049}" type="datetime1">
              <a:rPr lang="en-US" smtClean="0"/>
              <a:t>5/14/2025</a:t>
            </a:fld>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9EF3608-C3F0-99A7-8CBD-8CA16B63D3CB}"/>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p:cNvSpPr/>
          <p:nvPr/>
        </p:nvSpPr>
        <p:spPr>
          <a:xfrm>
            <a:off x="329938" y="2651250"/>
            <a:ext cx="12191851" cy="777750"/>
          </a:xfrm>
          <a:prstGeom prst="rect">
            <a:avLst/>
          </a:prstGeom>
          <a:noFill/>
        </p:spPr>
        <p:txBody>
          <a:bodyPr wrap="square" lIns="38709" tIns="19354" rIns="38709" bIns="19354">
            <a:spAutoFit/>
          </a:bodyPr>
          <a:lstStyle/>
          <a:p>
            <a:pPr algn="ctr">
              <a:spcBef>
                <a:spcPts val="508"/>
              </a:spcBef>
              <a:spcAft>
                <a:spcPts val="254"/>
              </a:spcAft>
            </a:pPr>
            <a:r>
              <a:rPr lang="en-US" altLang="en-US" sz="4800" b="1" dirty="0">
                <a:solidFill>
                  <a:schemeClr val="bg1"/>
                </a:solidFill>
                <a:latin typeface="Times New Roman" panose="02020603050405020304" pitchFamily="18" charset="0"/>
                <a:cs typeface="Times New Roman" panose="02020603050405020304" pitchFamily="18" charset="0"/>
              </a:rPr>
              <a:t>BALANCE ROBOT EXPERIMENT</a:t>
            </a:r>
          </a:p>
        </p:txBody>
      </p:sp>
      <p:sp>
        <p:nvSpPr>
          <p:cNvPr id="14" name="TextBox 13">
            <a:extLst>
              <a:ext uri="{FF2B5EF4-FFF2-40B4-BE49-F238E27FC236}">
                <a16:creationId xmlns:a16="http://schemas.microsoft.com/office/drawing/2014/main" id="{84E3ED79-EAE8-9714-D969-FBB877DB447B}"/>
              </a:ext>
            </a:extLst>
          </p:cNvPr>
          <p:cNvSpPr txBox="1"/>
          <p:nvPr/>
        </p:nvSpPr>
        <p:spPr>
          <a:xfrm>
            <a:off x="6425863" y="4097059"/>
            <a:ext cx="5667118" cy="2092881"/>
          </a:xfrm>
          <a:prstGeom prst="rect">
            <a:avLst/>
          </a:prstGeom>
          <a:noFill/>
        </p:spPr>
        <p:txBody>
          <a:bodyPr wrap="square">
            <a:spAutoFit/>
          </a:bodyPr>
          <a:lstStyle/>
          <a:p>
            <a:pPr>
              <a:spcAft>
                <a:spcPts val="1200"/>
              </a:spcAft>
            </a:pPr>
            <a:r>
              <a:rPr lang="en-US" sz="2500" b="1" dirty="0">
                <a:solidFill>
                  <a:schemeClr val="bg1"/>
                </a:solidFill>
                <a:latin typeface="Times New Roman" panose="02020603050405020304" pitchFamily="18" charset="0"/>
                <a:cs typeface="Times New Roman" panose="02020603050405020304" pitchFamily="18" charset="0"/>
              </a:rPr>
              <a:t>SVTH: </a:t>
            </a:r>
            <a:r>
              <a:rPr lang="vi-VN" sz="2500" b="1" dirty="0">
                <a:solidFill>
                  <a:schemeClr val="bg1"/>
                </a:solidFill>
                <a:latin typeface="Times New Roman" panose="02020603050405020304" pitchFamily="18" charset="0"/>
                <a:cs typeface="Times New Roman" panose="02020603050405020304" pitchFamily="18" charset="0"/>
              </a:rPr>
              <a:t>Lê Minh Hiếu - 22145138</a:t>
            </a:r>
            <a:endParaRPr lang="en-US" sz="2500" b="1" dirty="0">
              <a:solidFill>
                <a:schemeClr val="bg1"/>
              </a:solidFill>
              <a:latin typeface="Times New Roman" panose="02020603050405020304" pitchFamily="18" charset="0"/>
              <a:cs typeface="Times New Roman" panose="02020603050405020304" pitchFamily="18" charset="0"/>
            </a:endParaRPr>
          </a:p>
          <a:p>
            <a:pPr algn="just">
              <a:spcAft>
                <a:spcPts val="1200"/>
              </a:spcAft>
            </a:pPr>
            <a:r>
              <a:rPr lang="en-US" sz="2500" b="1" dirty="0">
                <a:solidFill>
                  <a:schemeClr val="bg1"/>
                </a:solidFill>
                <a:latin typeface="Times New Roman" panose="02020603050405020304" pitchFamily="18" charset="0"/>
                <a:cs typeface="Times New Roman" panose="02020603050405020304" pitchFamily="18" charset="0"/>
              </a:rPr>
              <a:t>	  </a:t>
            </a:r>
            <a:r>
              <a:rPr lang="vi-VN" sz="2500" b="1" dirty="0">
                <a:solidFill>
                  <a:schemeClr val="bg1"/>
                </a:solidFill>
                <a:latin typeface="Times New Roman" panose="02020603050405020304" pitchFamily="18" charset="0"/>
                <a:cs typeface="Times New Roman" panose="02020603050405020304" pitchFamily="18" charset="0"/>
              </a:rPr>
              <a:t>Lê Văn Hòa - 22145147</a:t>
            </a:r>
            <a:endParaRPr lang="en-US" sz="2500" b="1" dirty="0">
              <a:solidFill>
                <a:schemeClr val="bg1"/>
              </a:solidFill>
              <a:latin typeface="Times New Roman" panose="02020603050405020304" pitchFamily="18" charset="0"/>
              <a:cs typeface="Times New Roman" panose="02020603050405020304" pitchFamily="18" charset="0"/>
            </a:endParaRPr>
          </a:p>
          <a:p>
            <a:pPr algn="just">
              <a:spcAft>
                <a:spcPts val="1200"/>
              </a:spcAft>
            </a:pPr>
            <a:r>
              <a:rPr lang="en-US" sz="2500" b="1" dirty="0">
                <a:solidFill>
                  <a:schemeClr val="bg1"/>
                </a:solidFill>
                <a:latin typeface="Times New Roman" panose="02020603050405020304" pitchFamily="18" charset="0"/>
                <a:cs typeface="Times New Roman" panose="02020603050405020304" pitchFamily="18" charset="0"/>
              </a:rPr>
              <a:t>	  Lê </a:t>
            </a:r>
            <a:r>
              <a:rPr lang="vi-VN" sz="2500" b="1" dirty="0">
                <a:solidFill>
                  <a:schemeClr val="bg1"/>
                </a:solidFill>
                <a:latin typeface="Times New Roman" panose="02020603050405020304" pitchFamily="18" charset="0"/>
                <a:cs typeface="Times New Roman" panose="02020603050405020304" pitchFamily="18" charset="0"/>
              </a:rPr>
              <a:t>Thành Phát - 23145156</a:t>
            </a:r>
            <a:endParaRPr lang="en-US" sz="2500" b="1" dirty="0">
              <a:solidFill>
                <a:schemeClr val="bg1"/>
              </a:solidFill>
              <a:latin typeface="Times New Roman" panose="02020603050405020304" pitchFamily="18" charset="0"/>
              <a:cs typeface="Times New Roman" panose="02020603050405020304" pitchFamily="18" charset="0"/>
            </a:endParaRPr>
          </a:p>
          <a:p>
            <a:pPr algn="just">
              <a:spcAft>
                <a:spcPts val="1200"/>
              </a:spcAft>
            </a:pPr>
            <a:r>
              <a:rPr lang="en-US" sz="2500" b="1" dirty="0">
                <a:solidFill>
                  <a:schemeClr val="bg1"/>
                </a:solidFill>
                <a:latin typeface="Times New Roman" panose="02020603050405020304" pitchFamily="18" charset="0"/>
                <a:cs typeface="Times New Roman" panose="02020603050405020304" pitchFamily="18" charset="0"/>
              </a:rPr>
              <a:t>	  </a:t>
            </a:r>
            <a:r>
              <a:rPr lang="vi-VN" sz="2500" b="1" dirty="0">
                <a:solidFill>
                  <a:schemeClr val="bg1"/>
                </a:solidFill>
                <a:latin typeface="Times New Roman" panose="02020603050405020304" pitchFamily="18" charset="0"/>
                <a:cs typeface="Times New Roman" panose="02020603050405020304" pitchFamily="18" charset="0"/>
              </a:rPr>
              <a:t>Nguyễn Duy Thống - 23145206</a:t>
            </a:r>
          </a:p>
        </p:txBody>
      </p:sp>
      <p:sp>
        <p:nvSpPr>
          <p:cNvPr id="11" name="Freeform 14">
            <a:extLst>
              <a:ext uri="{FF2B5EF4-FFF2-40B4-BE49-F238E27FC236}">
                <a16:creationId xmlns:a16="http://schemas.microsoft.com/office/drawing/2014/main" id="{FFBE1C89-DC99-400E-91FF-70109402A90D}"/>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5">
            <a:extLst>
              <a:ext uri="{FF2B5EF4-FFF2-40B4-BE49-F238E27FC236}">
                <a16:creationId xmlns:a16="http://schemas.microsoft.com/office/drawing/2014/main" id="{C2D6ED26-E9C0-4BD6-B625-56D49E2EB1FF}"/>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2" name="Slide Number Placeholder 1">
            <a:extLst>
              <a:ext uri="{FF2B5EF4-FFF2-40B4-BE49-F238E27FC236}">
                <a16:creationId xmlns:a16="http://schemas.microsoft.com/office/drawing/2014/main" id="{7D091910-8F08-7941-11EF-E1522ABE17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3" name="Date Placeholder 2">
            <a:extLst>
              <a:ext uri="{FF2B5EF4-FFF2-40B4-BE49-F238E27FC236}">
                <a16:creationId xmlns:a16="http://schemas.microsoft.com/office/drawing/2014/main" id="{0AF62FEE-98FA-494F-46C0-6EAB657898B0}"/>
              </a:ext>
            </a:extLst>
          </p:cNvPr>
          <p:cNvSpPr>
            <a:spLocks noGrp="1"/>
          </p:cNvSpPr>
          <p:nvPr>
            <p:ph type="dt" idx="10"/>
          </p:nvPr>
        </p:nvSpPr>
        <p:spPr/>
        <p:txBody>
          <a:bodyPr/>
          <a:lstStyle/>
          <a:p>
            <a:fld id="{D8F7FD1C-C170-4F98-858D-D5EBB8B54D0A}" type="datetime1">
              <a:rPr lang="en-US" smtClean="0"/>
              <a:t>5/14/2025</a:t>
            </a:fld>
            <a:endParaRPr lang="en-US"/>
          </a:p>
        </p:txBody>
      </p:sp>
    </p:spTree>
    <p:extLst>
      <p:ext uri="{BB962C8B-B14F-4D97-AF65-F5344CB8AC3E}">
        <p14:creationId xmlns:p14="http://schemas.microsoft.com/office/powerpoint/2010/main" val="67959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2. Mô hình lý thuyết Robot cân bằng một bánh </a:t>
            </a:r>
          </a:p>
          <a:p>
            <a:r>
              <a:rPr lang="vi-VN" sz="2400" b="1" dirty="0">
                <a:solidFill>
                  <a:schemeClr val="tx1"/>
                </a:solidFill>
                <a:latin typeface="Times New Roman" panose="02020603050405020304" pitchFamily="18" charset="0"/>
                <a:cs typeface="Times New Roman" panose="02020603050405020304" pitchFamily="18" charset="0"/>
              </a:rPr>
              <a:t>2.3 Phân tích và cân bằng lực</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pic>
        <p:nvPicPr>
          <p:cNvPr id="10" name="Picture 9">
            <a:extLst>
              <a:ext uri="{FF2B5EF4-FFF2-40B4-BE49-F238E27FC236}">
                <a16:creationId xmlns:a16="http://schemas.microsoft.com/office/drawing/2014/main" id="{13A4A8D3-1148-48B3-980A-E1D9E4AF3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635" t="4074" r="5762" b="5168"/>
          <a:stretch>
            <a:fillRect/>
          </a:stretch>
        </p:blipFill>
        <p:spPr>
          <a:xfrm>
            <a:off x="7806102" y="2850286"/>
            <a:ext cx="4319270" cy="3724910"/>
          </a:xfrm>
          <a:prstGeom prst="rect">
            <a:avLst/>
          </a:prstGeom>
          <a:noFill/>
          <a:ln>
            <a:noFill/>
          </a:ln>
        </p:spPr>
      </p:pic>
      <p:sp>
        <p:nvSpPr>
          <p:cNvPr id="12" name="TextBox 11">
            <a:extLst>
              <a:ext uri="{FF2B5EF4-FFF2-40B4-BE49-F238E27FC236}">
                <a16:creationId xmlns:a16="http://schemas.microsoft.com/office/drawing/2014/main" id="{CAE21DAA-0B4B-47D8-A2BD-2C85D11D217E}"/>
              </a:ext>
            </a:extLst>
          </p:cNvPr>
          <p:cNvSpPr txBox="1"/>
          <p:nvPr/>
        </p:nvSpPr>
        <p:spPr>
          <a:xfrm>
            <a:off x="525065" y="2774254"/>
            <a:ext cx="7281037" cy="579967"/>
          </a:xfrm>
          <a:prstGeom prst="rect">
            <a:avLst/>
          </a:prstGeom>
          <a:noFill/>
        </p:spPr>
        <p:txBody>
          <a:bodyPr wrap="square">
            <a:spAutoFit/>
          </a:bodyPr>
          <a:lstStyle/>
          <a:p>
            <a:pPr marL="342900" lvl="0" indent="-342900" algn="just">
              <a:lnSpc>
                <a:spcPct val="150000"/>
              </a:lnSpc>
              <a:buFont typeface="Wingdings" panose="05000000000000000000" pitchFamily="2" charset="2"/>
              <a:buChar char="Ø"/>
            </a:pPr>
            <a:r>
              <a:rPr lang="vi-VN" sz="2400" b="1" dirty="0">
                <a:effectLst/>
                <a:latin typeface="Times New Roman" panose="02020603050405020304" pitchFamily="18" charset="0"/>
                <a:ea typeface="Yu Gothic" panose="020B0400000000000000" pitchFamily="34" charset="-128"/>
              </a:rPr>
              <a:t>Phương trình cân bằng moment:</a:t>
            </a:r>
            <a:endParaRPr lang="vi-VN" sz="2400" dirty="0">
              <a:effectLst/>
              <a:latin typeface="Times New Roman" panose="02020603050405020304" pitchFamily="18" charset="0"/>
              <a:ea typeface="Yu Gothic" panose="020B0400000000000000" pitchFamily="34" charset="-128"/>
            </a:endParaRPr>
          </a:p>
        </p:txBody>
      </p:sp>
      <p:sp>
        <p:nvSpPr>
          <p:cNvPr id="14" name="TextBox 13">
            <a:extLst>
              <a:ext uri="{FF2B5EF4-FFF2-40B4-BE49-F238E27FC236}">
                <a16:creationId xmlns:a16="http://schemas.microsoft.com/office/drawing/2014/main" id="{C0CA07AA-0C7B-4005-B1ED-38A6DDD5019D}"/>
              </a:ext>
            </a:extLst>
          </p:cNvPr>
          <p:cNvSpPr txBox="1"/>
          <p:nvPr/>
        </p:nvSpPr>
        <p:spPr>
          <a:xfrm>
            <a:off x="4102523" y="2237292"/>
            <a:ext cx="6793706" cy="523220"/>
          </a:xfrm>
          <a:prstGeom prst="rect">
            <a:avLst/>
          </a:prstGeom>
          <a:noFill/>
        </p:spPr>
        <p:txBody>
          <a:bodyPr wrap="square">
            <a:spAutoFit/>
          </a:bodyPr>
          <a:lstStyle/>
          <a:p>
            <a:pPr algn="just"/>
            <a:r>
              <a:rPr lang="vi-VN" sz="2800" b="1" dirty="0">
                <a:solidFill>
                  <a:schemeClr val="accent5">
                    <a:lumMod val="75000"/>
                  </a:schemeClr>
                </a:solidFill>
                <a:effectLst/>
                <a:latin typeface="Times New Roman" panose="02020603050405020304" pitchFamily="18" charset="0"/>
                <a:ea typeface="Yu Gothic" panose="020B0400000000000000" pitchFamily="34" charset="-128"/>
              </a:rPr>
              <a:t>Xét trên mặt phẳng dọc </a:t>
            </a:r>
            <a:endParaRPr lang="en-US" sz="2800" b="1" dirty="0">
              <a:solidFill>
                <a:schemeClr val="accent5">
                  <a:lumMod val="75000"/>
                </a:schemeClr>
              </a:solidFill>
              <a:effectLst/>
              <a:latin typeface="Times New Roman" panose="02020603050405020304" pitchFamily="18" charset="0"/>
              <a:ea typeface="Yu Gothic" panose="020B0400000000000000" pitchFamily="34" charset="-128"/>
            </a:endParaRPr>
          </a:p>
        </p:txBody>
      </p:sp>
      <p:pic>
        <p:nvPicPr>
          <p:cNvPr id="4098" name="Picture 2">
            <a:extLst>
              <a:ext uri="{FF2B5EF4-FFF2-40B4-BE49-F238E27FC236}">
                <a16:creationId xmlns:a16="http://schemas.microsoft.com/office/drawing/2014/main" id="{EDFF09F0-F8A1-4B9A-A7A8-D03851993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7606" y="3672094"/>
            <a:ext cx="4846892" cy="20429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1884FC7-5922-5115-6D21-92AAC8C3B7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Date Placeholder 3">
            <a:extLst>
              <a:ext uri="{FF2B5EF4-FFF2-40B4-BE49-F238E27FC236}">
                <a16:creationId xmlns:a16="http://schemas.microsoft.com/office/drawing/2014/main" id="{991D9CDB-F317-53D0-876B-D9855A2C24B2}"/>
              </a:ext>
            </a:extLst>
          </p:cNvPr>
          <p:cNvSpPr>
            <a:spLocks noGrp="1"/>
          </p:cNvSpPr>
          <p:nvPr>
            <p:ph type="dt" idx="10"/>
          </p:nvPr>
        </p:nvSpPr>
        <p:spPr/>
        <p:txBody>
          <a:bodyPr/>
          <a:lstStyle/>
          <a:p>
            <a:fld id="{B4A39766-4961-4C56-B331-530FC92665CE}" type="datetime1">
              <a:rPr lang="en-US" smtClean="0"/>
              <a:t>5/14/2025</a:t>
            </a:fld>
            <a:endParaRPr lang="en-US"/>
          </a:p>
        </p:txBody>
      </p:sp>
    </p:spTree>
    <p:extLst>
      <p:ext uri="{BB962C8B-B14F-4D97-AF65-F5344CB8AC3E}">
        <p14:creationId xmlns:p14="http://schemas.microsoft.com/office/powerpoint/2010/main" val="2740837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2. Mô hình lý thuyết Robot cân bằng một bánh </a:t>
            </a:r>
          </a:p>
          <a:p>
            <a:r>
              <a:rPr lang="vi-VN" sz="2400" b="1" dirty="0">
                <a:solidFill>
                  <a:schemeClr val="tx1"/>
                </a:solidFill>
                <a:latin typeface="Times New Roman" panose="02020603050405020304" pitchFamily="18" charset="0"/>
                <a:cs typeface="Times New Roman" panose="02020603050405020304" pitchFamily="18" charset="0"/>
              </a:rPr>
              <a:t>2.3 Phân tích và cân bằng lực</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12" name="TextBox 11">
            <a:extLst>
              <a:ext uri="{FF2B5EF4-FFF2-40B4-BE49-F238E27FC236}">
                <a16:creationId xmlns:a16="http://schemas.microsoft.com/office/drawing/2014/main" id="{CAE21DAA-0B4B-47D8-A2BD-2C85D11D217E}"/>
              </a:ext>
            </a:extLst>
          </p:cNvPr>
          <p:cNvSpPr txBox="1"/>
          <p:nvPr/>
        </p:nvSpPr>
        <p:spPr>
          <a:xfrm>
            <a:off x="525065" y="2774254"/>
            <a:ext cx="7281037" cy="579967"/>
          </a:xfrm>
          <a:prstGeom prst="rect">
            <a:avLst/>
          </a:prstGeom>
          <a:noFill/>
        </p:spPr>
        <p:txBody>
          <a:bodyPr wrap="square">
            <a:spAutoFit/>
          </a:bodyPr>
          <a:lstStyle/>
          <a:p>
            <a:pPr marL="342900" lvl="0" indent="-342900" algn="just">
              <a:lnSpc>
                <a:spcPct val="150000"/>
              </a:lnSpc>
              <a:buFont typeface="Wingdings" panose="05000000000000000000" pitchFamily="2" charset="2"/>
              <a:buChar char="Ø"/>
            </a:pPr>
            <a:r>
              <a:rPr lang="vi-VN" sz="2400" b="1" dirty="0">
                <a:effectLst/>
                <a:latin typeface="Times New Roman" panose="02020603050405020304" pitchFamily="18" charset="0"/>
                <a:ea typeface="Yu Gothic" panose="020B0400000000000000" pitchFamily="34" charset="-128"/>
              </a:rPr>
              <a:t>Định luật bảo toàn moment động lượng:</a:t>
            </a:r>
            <a:endParaRPr lang="vi-VN" sz="2400" dirty="0">
              <a:effectLst/>
              <a:latin typeface="Times New Roman" panose="02020603050405020304" pitchFamily="18" charset="0"/>
              <a:ea typeface="Yu Gothic" panose="020B0400000000000000" pitchFamily="34" charset="-128"/>
            </a:endParaRPr>
          </a:p>
        </p:txBody>
      </p:sp>
      <p:sp>
        <p:nvSpPr>
          <p:cNvPr id="14" name="TextBox 13">
            <a:extLst>
              <a:ext uri="{FF2B5EF4-FFF2-40B4-BE49-F238E27FC236}">
                <a16:creationId xmlns:a16="http://schemas.microsoft.com/office/drawing/2014/main" id="{C0CA07AA-0C7B-4005-B1ED-38A6DDD5019D}"/>
              </a:ext>
            </a:extLst>
          </p:cNvPr>
          <p:cNvSpPr txBox="1"/>
          <p:nvPr/>
        </p:nvSpPr>
        <p:spPr>
          <a:xfrm>
            <a:off x="4102523" y="2237292"/>
            <a:ext cx="6793706" cy="523220"/>
          </a:xfrm>
          <a:prstGeom prst="rect">
            <a:avLst/>
          </a:prstGeom>
          <a:noFill/>
        </p:spPr>
        <p:txBody>
          <a:bodyPr wrap="square">
            <a:spAutoFit/>
          </a:bodyPr>
          <a:lstStyle/>
          <a:p>
            <a:pPr algn="just"/>
            <a:r>
              <a:rPr lang="vi-VN" sz="2800" b="1" dirty="0">
                <a:solidFill>
                  <a:schemeClr val="accent5">
                    <a:lumMod val="75000"/>
                  </a:schemeClr>
                </a:solidFill>
                <a:effectLst/>
                <a:latin typeface="Times New Roman" panose="02020603050405020304" pitchFamily="18" charset="0"/>
                <a:ea typeface="Yu Gothic" panose="020B0400000000000000" pitchFamily="34" charset="-128"/>
              </a:rPr>
              <a:t>Xét trên mặt phẳng ngang </a:t>
            </a:r>
            <a:endParaRPr lang="en-US" sz="2800" b="1" dirty="0">
              <a:solidFill>
                <a:schemeClr val="accent5">
                  <a:lumMod val="75000"/>
                </a:schemeClr>
              </a:solidFill>
              <a:effectLst/>
              <a:latin typeface="Times New Roman" panose="02020603050405020304" pitchFamily="18" charset="0"/>
              <a:ea typeface="Yu Gothic" panose="020B0400000000000000" pitchFamily="34" charset="-128"/>
            </a:endParaRPr>
          </a:p>
        </p:txBody>
      </p:sp>
      <p:pic>
        <p:nvPicPr>
          <p:cNvPr id="15" name="Picture 14" descr="A diagram of a circle and a circle&#10;&#10;Description automatically generated">
            <a:extLst>
              <a:ext uri="{FF2B5EF4-FFF2-40B4-BE49-F238E27FC236}">
                <a16:creationId xmlns:a16="http://schemas.microsoft.com/office/drawing/2014/main" id="{DAC48C94-7532-4DFB-8F03-CE8A68B81435}"/>
              </a:ext>
            </a:extLst>
          </p:cNvPr>
          <p:cNvPicPr>
            <a:picLocks noChangeAspect="1"/>
          </p:cNvPicPr>
          <p:nvPr/>
        </p:nvPicPr>
        <p:blipFill>
          <a:blip r:embed="rId6">
            <a:extLst>
              <a:ext uri="{28A0092B-C50C-407E-A947-70E740481C1C}">
                <a14:useLocalDpi xmlns:a14="http://schemas.microsoft.com/office/drawing/2010/main" val="0"/>
              </a:ext>
            </a:extLst>
          </a:blip>
          <a:srcRect l="8490" t="1812" r="7665" b="9609"/>
          <a:stretch>
            <a:fillRect/>
          </a:stretch>
        </p:blipFill>
        <p:spPr>
          <a:xfrm>
            <a:off x="7654213" y="2760512"/>
            <a:ext cx="4514344" cy="3724909"/>
          </a:xfrm>
          <a:prstGeom prst="rect">
            <a:avLst/>
          </a:prstGeom>
          <a:ln>
            <a:noFill/>
          </a:ln>
        </p:spPr>
      </p:pic>
      <p:pic>
        <p:nvPicPr>
          <p:cNvPr id="5122" name="Picture 2">
            <a:extLst>
              <a:ext uri="{FF2B5EF4-FFF2-40B4-BE49-F238E27FC236}">
                <a16:creationId xmlns:a16="http://schemas.microsoft.com/office/drawing/2014/main" id="{00F4F816-A8A7-4D95-9455-F43D4AB7B0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688" y="3529220"/>
            <a:ext cx="5418441" cy="202622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9ED5017-9A61-A876-EB0F-0333EA4697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Date Placeholder 3">
            <a:extLst>
              <a:ext uri="{FF2B5EF4-FFF2-40B4-BE49-F238E27FC236}">
                <a16:creationId xmlns:a16="http://schemas.microsoft.com/office/drawing/2014/main" id="{52BD1855-5000-B1EA-1D85-AB929A93E881}"/>
              </a:ext>
            </a:extLst>
          </p:cNvPr>
          <p:cNvSpPr>
            <a:spLocks noGrp="1"/>
          </p:cNvSpPr>
          <p:nvPr>
            <p:ph type="dt" idx="10"/>
          </p:nvPr>
        </p:nvSpPr>
        <p:spPr/>
        <p:txBody>
          <a:bodyPr/>
          <a:lstStyle/>
          <a:p>
            <a:fld id="{62FA71E9-75EB-45C6-8A2D-4A20CBE4DAA2}" type="datetime1">
              <a:rPr lang="en-US" smtClean="0"/>
              <a:t>5/14/2025</a:t>
            </a:fld>
            <a:endParaRPr lang="en-US"/>
          </a:p>
        </p:txBody>
      </p:sp>
    </p:spTree>
    <p:extLst>
      <p:ext uri="{BB962C8B-B14F-4D97-AF65-F5344CB8AC3E}">
        <p14:creationId xmlns:p14="http://schemas.microsoft.com/office/powerpoint/2010/main" val="2903261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2. Mô hình lý thuyết Robot cân bằng một bánh </a:t>
            </a:r>
          </a:p>
          <a:p>
            <a:r>
              <a:rPr lang="vi-VN" sz="2400" b="1" dirty="0">
                <a:solidFill>
                  <a:schemeClr val="tx1"/>
                </a:solidFill>
                <a:latin typeface="Times New Roman" panose="02020603050405020304" pitchFamily="18" charset="0"/>
                <a:cs typeface="Times New Roman" panose="02020603050405020304" pitchFamily="18" charset="0"/>
              </a:rPr>
              <a:t>2.3 Phân tích và cân bằng lực</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12" name="TextBox 11">
            <a:extLst>
              <a:ext uri="{FF2B5EF4-FFF2-40B4-BE49-F238E27FC236}">
                <a16:creationId xmlns:a16="http://schemas.microsoft.com/office/drawing/2014/main" id="{CAE21DAA-0B4B-47D8-A2BD-2C85D11D217E}"/>
              </a:ext>
            </a:extLst>
          </p:cNvPr>
          <p:cNvSpPr txBox="1"/>
          <p:nvPr/>
        </p:nvSpPr>
        <p:spPr>
          <a:xfrm>
            <a:off x="525065" y="2512644"/>
            <a:ext cx="11251300" cy="3349956"/>
          </a:xfrm>
          <a:prstGeom prst="rect">
            <a:avLst/>
          </a:prstGeom>
          <a:noFill/>
        </p:spPr>
        <p:txBody>
          <a:bodyPr wrap="square">
            <a:spAutoFit/>
          </a:bodyPr>
          <a:lstStyle/>
          <a:p>
            <a:pPr marL="342900" lvl="0" indent="-342900" algn="just">
              <a:lnSpc>
                <a:spcPct val="150000"/>
              </a:lnSpc>
              <a:buFont typeface="Wingdings" panose="05000000000000000000" pitchFamily="2" charset="2"/>
              <a:buChar char="Ø"/>
            </a:pPr>
            <a:r>
              <a:rPr lang="vi-VN" sz="2400" b="1" dirty="0">
                <a:latin typeface="Times New Roman" panose="02020603050405020304" pitchFamily="18" charset="0"/>
                <a:ea typeface="Yu Gothic" panose="020B0400000000000000" pitchFamily="34" charset="-128"/>
              </a:rPr>
              <a:t>Dựa vào các phương trình cân bằng trên ta có thể đưa ra các tiêu chí để lựa chọn linh kiện</a:t>
            </a:r>
          </a:p>
          <a:p>
            <a:pPr algn="just">
              <a:lnSpc>
                <a:spcPct val="150000"/>
              </a:lnSpc>
            </a:pPr>
            <a:r>
              <a:rPr lang="vi-VN" sz="2400" dirty="0">
                <a:effectLst/>
                <a:latin typeface="Times New Roman" panose="02020603050405020304" pitchFamily="18" charset="0"/>
                <a:ea typeface="Yu Gothic" panose="020B0400000000000000" pitchFamily="34" charset="-128"/>
              </a:rPr>
              <a:t>Momen xoắn tối thiểu của động cơ gắn với bánh xe chủ động phía dưới (N.m):</a:t>
            </a:r>
          </a:p>
          <a:p>
            <a:pPr algn="just">
              <a:lnSpc>
                <a:spcPct val="150000"/>
              </a:lnSpc>
            </a:pPr>
            <a:endParaRPr lang="vi-VN" sz="2400" dirty="0">
              <a:latin typeface="Times New Roman" panose="02020603050405020304" pitchFamily="18" charset="0"/>
              <a:ea typeface="Yu Gothic" panose="020B0400000000000000" pitchFamily="34" charset="-128"/>
            </a:endParaRPr>
          </a:p>
          <a:p>
            <a:pPr algn="just">
              <a:lnSpc>
                <a:spcPct val="150000"/>
              </a:lnSpc>
            </a:pPr>
            <a:r>
              <a:rPr lang="vi-VN" sz="2400" dirty="0">
                <a:effectLst/>
                <a:latin typeface="Times New Roman" panose="02020603050405020304" pitchFamily="18" charset="0"/>
                <a:ea typeface="Yu Gothic" panose="020B0400000000000000" pitchFamily="34" charset="-128"/>
              </a:rPr>
              <a:t>Số vòng quay tối thiểu động cơ gắn với Reaction Wheel (rpm):</a:t>
            </a:r>
          </a:p>
          <a:p>
            <a:pPr algn="just">
              <a:lnSpc>
                <a:spcPct val="150000"/>
              </a:lnSpc>
            </a:pPr>
            <a:endParaRPr lang="vi-VN" sz="2400" dirty="0">
              <a:effectLst/>
              <a:latin typeface="Times New Roman" panose="02020603050405020304" pitchFamily="18" charset="0"/>
              <a:ea typeface="Yu Gothic" panose="020B0400000000000000" pitchFamily="34" charset="-128"/>
            </a:endParaRPr>
          </a:p>
        </p:txBody>
      </p:sp>
      <p:pic>
        <p:nvPicPr>
          <p:cNvPr id="6146" name="Picture 2">
            <a:extLst>
              <a:ext uri="{FF2B5EF4-FFF2-40B4-BE49-F238E27FC236}">
                <a16:creationId xmlns:a16="http://schemas.microsoft.com/office/drawing/2014/main" id="{3959E19C-79C8-4A18-B1A1-4575149314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5759" y="4267376"/>
            <a:ext cx="3696891" cy="4286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2F69CA2-A387-4E2F-A6AC-5F61FF26B3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6174" y="5389416"/>
            <a:ext cx="2748233" cy="90299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57DFD17-E5F7-A7D8-0408-0B58C0405B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4" name="Date Placeholder 3">
            <a:extLst>
              <a:ext uri="{FF2B5EF4-FFF2-40B4-BE49-F238E27FC236}">
                <a16:creationId xmlns:a16="http://schemas.microsoft.com/office/drawing/2014/main" id="{DF7F380B-5EA8-B971-CEB5-323DC4F813D3}"/>
              </a:ext>
            </a:extLst>
          </p:cNvPr>
          <p:cNvSpPr>
            <a:spLocks noGrp="1"/>
          </p:cNvSpPr>
          <p:nvPr>
            <p:ph type="dt" idx="10"/>
          </p:nvPr>
        </p:nvSpPr>
        <p:spPr/>
        <p:txBody>
          <a:bodyPr/>
          <a:lstStyle/>
          <a:p>
            <a:fld id="{9742D797-BCBC-4ED1-A0DE-7D283E2E5748}" type="datetime1">
              <a:rPr lang="en-US" smtClean="0"/>
              <a:t>5/14/2025</a:t>
            </a:fld>
            <a:endParaRPr lang="en-US"/>
          </a:p>
        </p:txBody>
      </p:sp>
    </p:spTree>
    <p:extLst>
      <p:ext uri="{BB962C8B-B14F-4D97-AF65-F5344CB8AC3E}">
        <p14:creationId xmlns:p14="http://schemas.microsoft.com/office/powerpoint/2010/main" val="320541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461665"/>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3. Hệ thống điều khiển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pic>
        <p:nvPicPr>
          <p:cNvPr id="7" name="Picture 6">
            <a:extLst>
              <a:ext uri="{FF2B5EF4-FFF2-40B4-BE49-F238E27FC236}">
                <a16:creationId xmlns:a16="http://schemas.microsoft.com/office/drawing/2014/main" id="{160AB0E0-1AAA-4213-B086-5A7DFECCD6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594046" y="2365866"/>
            <a:ext cx="8316916" cy="1341438"/>
          </a:xfrm>
          <a:prstGeom prst="rect">
            <a:avLst/>
          </a:prstGeom>
          <a:noFill/>
        </p:spPr>
      </p:pic>
      <p:sp>
        <p:nvSpPr>
          <p:cNvPr id="12" name="TextBox 11">
            <a:extLst>
              <a:ext uri="{FF2B5EF4-FFF2-40B4-BE49-F238E27FC236}">
                <a16:creationId xmlns:a16="http://schemas.microsoft.com/office/drawing/2014/main" id="{A280AE96-8B10-4465-B637-52E6A80A8563}"/>
              </a:ext>
            </a:extLst>
          </p:cNvPr>
          <p:cNvSpPr txBox="1"/>
          <p:nvPr/>
        </p:nvSpPr>
        <p:spPr>
          <a:xfrm>
            <a:off x="1157287" y="3806772"/>
            <a:ext cx="10301288" cy="2241960"/>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Để xây dựng được hệ thống điều khiển, đầu tiên phải xác định được đối tượng điều khiển. </a:t>
            </a:r>
          </a:p>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Đối tượng điều khiển là “Robot cân bằng một bánh” với đầu vào và đầu ra của hệ thống lần lượt là điện áp để điều khiển động cơ và góc nghiêng của Robot</a:t>
            </a:r>
          </a:p>
        </p:txBody>
      </p:sp>
      <p:sp>
        <p:nvSpPr>
          <p:cNvPr id="2" name="Slide Number Placeholder 1">
            <a:extLst>
              <a:ext uri="{FF2B5EF4-FFF2-40B4-BE49-F238E27FC236}">
                <a16:creationId xmlns:a16="http://schemas.microsoft.com/office/drawing/2014/main" id="{393F2F4E-BF75-4338-F20B-31E8B9EFCA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Date Placeholder 3">
            <a:extLst>
              <a:ext uri="{FF2B5EF4-FFF2-40B4-BE49-F238E27FC236}">
                <a16:creationId xmlns:a16="http://schemas.microsoft.com/office/drawing/2014/main" id="{6FEA5874-9434-9D34-EE1A-F28F175D5954}"/>
              </a:ext>
            </a:extLst>
          </p:cNvPr>
          <p:cNvSpPr>
            <a:spLocks noGrp="1"/>
          </p:cNvSpPr>
          <p:nvPr>
            <p:ph type="dt" idx="10"/>
          </p:nvPr>
        </p:nvSpPr>
        <p:spPr/>
        <p:txBody>
          <a:bodyPr/>
          <a:lstStyle/>
          <a:p>
            <a:fld id="{300D4CD7-BDDF-479C-9089-D13881D3022A}" type="datetime1">
              <a:rPr lang="en-US" smtClean="0"/>
              <a:t>5/14/2025</a:t>
            </a:fld>
            <a:endParaRPr lang="en-US"/>
          </a:p>
        </p:txBody>
      </p:sp>
    </p:spTree>
    <p:extLst>
      <p:ext uri="{BB962C8B-B14F-4D97-AF65-F5344CB8AC3E}">
        <p14:creationId xmlns:p14="http://schemas.microsoft.com/office/powerpoint/2010/main" val="1512193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461665"/>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3. Hệ thống điều khiển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pic>
        <p:nvPicPr>
          <p:cNvPr id="8" name="Picture 7">
            <a:extLst>
              <a:ext uri="{FF2B5EF4-FFF2-40B4-BE49-F238E27FC236}">
                <a16:creationId xmlns:a16="http://schemas.microsoft.com/office/drawing/2014/main" id="{4507BC9E-7C01-472D-A774-A905A80606F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2157412" y="1930249"/>
            <a:ext cx="8281035" cy="2067538"/>
          </a:xfrm>
          <a:prstGeom prst="rect">
            <a:avLst/>
          </a:prstGeom>
          <a:noFill/>
        </p:spPr>
      </p:pic>
      <p:sp>
        <p:nvSpPr>
          <p:cNvPr id="10" name="TextBox 9">
            <a:extLst>
              <a:ext uri="{FF2B5EF4-FFF2-40B4-BE49-F238E27FC236}">
                <a16:creationId xmlns:a16="http://schemas.microsoft.com/office/drawing/2014/main" id="{390A1870-1F3C-49DF-B438-9A5DD5B8A774}"/>
              </a:ext>
            </a:extLst>
          </p:cNvPr>
          <p:cNvSpPr txBox="1"/>
          <p:nvPr/>
        </p:nvSpPr>
        <p:spPr>
          <a:xfrm>
            <a:off x="285751" y="3895061"/>
            <a:ext cx="11701462" cy="2795958"/>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dirty="0">
                <a:latin typeface="Times New Roman" panose="02020603050405020304" pitchFamily="18" charset="0"/>
                <a:ea typeface="Yu Gothic" panose="020B0400000000000000" pitchFamily="34" charset="-128"/>
              </a:rPr>
              <a:t>Đ</a:t>
            </a:r>
            <a:r>
              <a:rPr lang="vi-VN" sz="2400" dirty="0">
                <a:effectLst/>
                <a:latin typeface="Times New Roman" panose="02020603050405020304" pitchFamily="18" charset="0"/>
                <a:ea typeface="Yu Gothic" panose="020B0400000000000000" pitchFamily="34" charset="-128"/>
              </a:rPr>
              <a:t>ầu ra mong muốn của hệ thống là góc nghiêng Robot. </a:t>
            </a:r>
          </a:p>
          <a:p>
            <a:pPr marL="342900" indent="-342900" algn="just">
              <a:lnSpc>
                <a:spcPct val="150000"/>
              </a:lnSpc>
              <a:buFont typeface="Wingdings" panose="05000000000000000000" pitchFamily="2" charset="2"/>
              <a:buChar char="Ø"/>
            </a:pPr>
            <a:r>
              <a:rPr lang="vi-VN" sz="2400" dirty="0">
                <a:latin typeface="Times New Roman" panose="02020603050405020304" pitchFamily="18" charset="0"/>
                <a:ea typeface="Yu Gothic" panose="020B0400000000000000" pitchFamily="34" charset="-128"/>
              </a:rPr>
              <a:t>H</a:t>
            </a:r>
            <a:r>
              <a:rPr lang="vi-VN" sz="2400" dirty="0">
                <a:effectLst/>
                <a:latin typeface="Times New Roman" panose="02020603050405020304" pitchFamily="18" charset="0"/>
                <a:ea typeface="Yu Gothic" panose="020B0400000000000000" pitchFamily="34" charset="-128"/>
              </a:rPr>
              <a:t>ệ thống điều khiển cơ cấu chấp hành sử dụng gia tốc góc và moment của động cơ để điều khiển góc nghiêng của Robot. Bộ điều khiển sẽ tính toán sai lệch giữa góc nghiêng phản hồi từ IMU và góc nghiêng mong muốn, từ đó sẽ đưa ra điện áp tương ứng cho động cơ.</a:t>
            </a:r>
          </a:p>
          <a:p>
            <a:pPr algn="just">
              <a:lnSpc>
                <a:spcPct val="150000"/>
              </a:lnSpc>
            </a:pPr>
            <a:endParaRPr lang="en-US" sz="2400" dirty="0">
              <a:effectLst/>
              <a:latin typeface="Times New Roman" panose="02020603050405020304" pitchFamily="18" charset="0"/>
              <a:ea typeface="Yu Gothic" panose="020B0400000000000000" pitchFamily="34" charset="-128"/>
            </a:endParaRPr>
          </a:p>
        </p:txBody>
      </p:sp>
      <p:sp>
        <p:nvSpPr>
          <p:cNvPr id="2" name="Slide Number Placeholder 1">
            <a:extLst>
              <a:ext uri="{FF2B5EF4-FFF2-40B4-BE49-F238E27FC236}">
                <a16:creationId xmlns:a16="http://schemas.microsoft.com/office/drawing/2014/main" id="{CBEA3E73-08DB-3648-A4A9-C5DA6D5920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 name="Date Placeholder 3">
            <a:extLst>
              <a:ext uri="{FF2B5EF4-FFF2-40B4-BE49-F238E27FC236}">
                <a16:creationId xmlns:a16="http://schemas.microsoft.com/office/drawing/2014/main" id="{2119F756-3907-BC7C-0ABA-BB9105A9A86A}"/>
              </a:ext>
            </a:extLst>
          </p:cNvPr>
          <p:cNvSpPr>
            <a:spLocks noGrp="1"/>
          </p:cNvSpPr>
          <p:nvPr>
            <p:ph type="dt" idx="10"/>
          </p:nvPr>
        </p:nvSpPr>
        <p:spPr/>
        <p:txBody>
          <a:bodyPr/>
          <a:lstStyle/>
          <a:p>
            <a:fld id="{07764973-F92E-43FE-BE40-E7101C9E485A}" type="datetime1">
              <a:rPr lang="en-US" smtClean="0"/>
              <a:t>5/14/2025</a:t>
            </a:fld>
            <a:endParaRPr lang="en-US"/>
          </a:p>
        </p:txBody>
      </p:sp>
    </p:spTree>
    <p:extLst>
      <p:ext uri="{BB962C8B-B14F-4D97-AF65-F5344CB8AC3E}">
        <p14:creationId xmlns:p14="http://schemas.microsoft.com/office/powerpoint/2010/main" val="3243565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cơ khí</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pic>
        <p:nvPicPr>
          <p:cNvPr id="7" name="Picture 6" descr="A computer screen shot of a wheel&#10;&#10;AI-generated content may be incorrect.">
            <a:extLst>
              <a:ext uri="{FF2B5EF4-FFF2-40B4-BE49-F238E27FC236}">
                <a16:creationId xmlns:a16="http://schemas.microsoft.com/office/drawing/2014/main" id="{E66EA733-8CE0-41CC-B906-E74663C150ED}"/>
              </a:ext>
            </a:extLst>
          </p:cNvPr>
          <p:cNvPicPr>
            <a:picLocks noChangeAspect="1"/>
          </p:cNvPicPr>
          <p:nvPr/>
        </p:nvPicPr>
        <p:blipFill>
          <a:blip r:embed="rId6" cstate="print">
            <a:extLst>
              <a:ext uri="{28A0092B-C50C-407E-A947-70E740481C1C}">
                <a14:useLocalDpi xmlns:a14="http://schemas.microsoft.com/office/drawing/2010/main" val="0"/>
              </a:ext>
            </a:extLst>
          </a:blip>
          <a:srcRect l="29740" t="18740" r="31647" b="12327"/>
          <a:stretch>
            <a:fillRect/>
          </a:stretch>
        </p:blipFill>
        <p:spPr>
          <a:xfrm>
            <a:off x="8526144" y="2512644"/>
            <a:ext cx="3665856" cy="3299372"/>
          </a:xfrm>
          <a:prstGeom prst="rect">
            <a:avLst/>
          </a:prstGeom>
          <a:ln>
            <a:noFill/>
          </a:ln>
        </p:spPr>
      </p:pic>
      <p:sp>
        <p:nvSpPr>
          <p:cNvPr id="9" name="TextBox 8">
            <a:extLst>
              <a:ext uri="{FF2B5EF4-FFF2-40B4-BE49-F238E27FC236}">
                <a16:creationId xmlns:a16="http://schemas.microsoft.com/office/drawing/2014/main" id="{8D042DC5-739D-44C0-9FD5-509986EBBBD3}"/>
              </a:ext>
            </a:extLst>
          </p:cNvPr>
          <p:cNvSpPr txBox="1"/>
          <p:nvPr/>
        </p:nvSpPr>
        <p:spPr>
          <a:xfrm>
            <a:off x="705670" y="2805031"/>
            <a:ext cx="6793706" cy="334995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Bánh xe thiết kế với kích thước to và cứng để giảm độ lún, nâng cao sự ổn định của hệ thống</a:t>
            </a:r>
          </a:p>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Bánh xe có đường kính là 85mm, chiều rộng bánh xe là 40mm. </a:t>
            </a:r>
          </a:p>
          <a:p>
            <a:pPr marL="342900" indent="-342900" algn="just">
              <a:lnSpc>
                <a:spcPct val="150000"/>
              </a:lnSpc>
              <a:buFont typeface="Wingdings" panose="05000000000000000000" pitchFamily="2" charset="2"/>
              <a:buChar char="Ø"/>
            </a:pPr>
            <a:r>
              <a:rPr lang="vi-VN" sz="2400" dirty="0">
                <a:latin typeface="Times New Roman" panose="02020603050405020304" pitchFamily="18" charset="0"/>
                <a:ea typeface="Yu Gothic" panose="020B0400000000000000" pitchFamily="34" charset="-128"/>
              </a:rPr>
              <a:t>T</a:t>
            </a:r>
            <a:r>
              <a:rPr lang="vi-VN" sz="2400" dirty="0">
                <a:effectLst/>
                <a:latin typeface="Times New Roman" panose="02020603050405020304" pitchFamily="18" charset="0"/>
                <a:ea typeface="Yu Gothic" panose="020B0400000000000000" pitchFamily="34" charset="-128"/>
              </a:rPr>
              <a:t>hiết kế thêm khớp nối để gắn vào khớp nối lục giác 12mm cố định với trục quay</a:t>
            </a:r>
          </a:p>
        </p:txBody>
      </p:sp>
      <p:sp>
        <p:nvSpPr>
          <p:cNvPr id="12" name="TextBox 11">
            <a:extLst>
              <a:ext uri="{FF2B5EF4-FFF2-40B4-BE49-F238E27FC236}">
                <a16:creationId xmlns:a16="http://schemas.microsoft.com/office/drawing/2014/main" id="{DF668FF0-3FBF-43C3-A2A2-D9107BA28652}"/>
              </a:ext>
            </a:extLst>
          </p:cNvPr>
          <p:cNvSpPr txBox="1"/>
          <p:nvPr/>
        </p:nvSpPr>
        <p:spPr>
          <a:xfrm>
            <a:off x="5129291" y="2220256"/>
            <a:ext cx="6793706" cy="584775"/>
          </a:xfrm>
          <a:prstGeom prst="rect">
            <a:avLst/>
          </a:prstGeom>
          <a:noFill/>
        </p:spPr>
        <p:txBody>
          <a:bodyPr wrap="square">
            <a:spAutoFit/>
          </a:bodyPr>
          <a:lstStyle/>
          <a:p>
            <a:pPr algn="just"/>
            <a:r>
              <a:rPr lang="en-US" sz="3200" b="1" dirty="0" err="1">
                <a:solidFill>
                  <a:srgbClr val="0070C0"/>
                </a:solidFill>
                <a:effectLst/>
                <a:latin typeface="Times New Roman" panose="02020603050405020304" pitchFamily="18" charset="0"/>
                <a:ea typeface="Yu Gothic" panose="020B0400000000000000" pitchFamily="34" charset="-128"/>
              </a:rPr>
              <a:t>Bánh</a:t>
            </a:r>
            <a:r>
              <a:rPr lang="en-US" sz="3200" b="1" dirty="0">
                <a:solidFill>
                  <a:srgbClr val="0070C0"/>
                </a:solidFill>
                <a:effectLst/>
                <a:latin typeface="Times New Roman" panose="02020603050405020304" pitchFamily="18" charset="0"/>
                <a:ea typeface="Yu Gothic" panose="020B0400000000000000" pitchFamily="34" charset="-128"/>
              </a:rPr>
              <a:t> </a:t>
            </a:r>
            <a:r>
              <a:rPr lang="en-US" sz="3200" b="1" dirty="0" err="1">
                <a:solidFill>
                  <a:srgbClr val="0070C0"/>
                </a:solidFill>
                <a:effectLst/>
                <a:latin typeface="Times New Roman" panose="02020603050405020304" pitchFamily="18" charset="0"/>
                <a:ea typeface="Yu Gothic" panose="020B0400000000000000" pitchFamily="34" charset="-128"/>
              </a:rPr>
              <a:t>xe</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2" name="Slide Number Placeholder 1">
            <a:extLst>
              <a:ext uri="{FF2B5EF4-FFF2-40B4-BE49-F238E27FC236}">
                <a16:creationId xmlns:a16="http://schemas.microsoft.com/office/drawing/2014/main" id="{37B9F7C8-D9C5-60DA-F318-275F424A90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Date Placeholder 3">
            <a:extLst>
              <a:ext uri="{FF2B5EF4-FFF2-40B4-BE49-F238E27FC236}">
                <a16:creationId xmlns:a16="http://schemas.microsoft.com/office/drawing/2014/main" id="{FFECC719-2E2D-3301-93D0-666067EB965A}"/>
              </a:ext>
            </a:extLst>
          </p:cNvPr>
          <p:cNvSpPr>
            <a:spLocks noGrp="1"/>
          </p:cNvSpPr>
          <p:nvPr>
            <p:ph type="dt" idx="10"/>
          </p:nvPr>
        </p:nvSpPr>
        <p:spPr/>
        <p:txBody>
          <a:bodyPr/>
          <a:lstStyle/>
          <a:p>
            <a:fld id="{729445F9-8C65-4DC3-B1FC-66400B65DFF9}" type="datetime1">
              <a:rPr lang="en-US" smtClean="0"/>
              <a:t>5/14/2025</a:t>
            </a:fld>
            <a:endParaRPr lang="en-US"/>
          </a:p>
        </p:txBody>
      </p:sp>
    </p:spTree>
    <p:extLst>
      <p:ext uri="{BB962C8B-B14F-4D97-AF65-F5344CB8AC3E}">
        <p14:creationId xmlns:p14="http://schemas.microsoft.com/office/powerpoint/2010/main" val="218678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cơ khí</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8D042DC5-739D-44C0-9FD5-509986EBBBD3}"/>
              </a:ext>
            </a:extLst>
          </p:cNvPr>
          <p:cNvSpPr txBox="1"/>
          <p:nvPr/>
        </p:nvSpPr>
        <p:spPr>
          <a:xfrm>
            <a:off x="87468" y="2748742"/>
            <a:ext cx="6096000" cy="390395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Chịu toàn bộ lực cho Robot, là nơi đặt gá đỡ động cơ, trục quay bánh xe, pin và khớp nối với phần thân trên</a:t>
            </a:r>
          </a:p>
          <a:p>
            <a:pPr marL="342900" indent="-342900" algn="just">
              <a:lnSpc>
                <a:spcPct val="150000"/>
              </a:lnSpc>
              <a:buFont typeface="Wingdings" panose="05000000000000000000" pitchFamily="2" charset="2"/>
              <a:buChar char="Ø"/>
            </a:pPr>
            <a:r>
              <a:rPr lang="vi-VN" sz="2400" dirty="0">
                <a:latin typeface="Times New Roman" panose="02020603050405020304" pitchFamily="18" charset="0"/>
                <a:ea typeface="Yu Gothic" panose="020B0400000000000000" pitchFamily="34" charset="-128"/>
              </a:rPr>
              <a:t>P</a:t>
            </a:r>
            <a:r>
              <a:rPr lang="vi-VN" sz="2400" dirty="0">
                <a:effectLst/>
                <a:latin typeface="Times New Roman" panose="02020603050405020304" pitchFamily="18" charset="0"/>
                <a:ea typeface="Yu Gothic" panose="020B0400000000000000" pitchFamily="34" charset="-128"/>
              </a:rPr>
              <a:t>hần đặt trục quay của động cơ có độ dày là 10mm.</a:t>
            </a:r>
          </a:p>
          <a:p>
            <a:pPr marL="342900" indent="-342900" algn="just">
              <a:lnSpc>
                <a:spcPct val="150000"/>
              </a:lnSpc>
              <a:buFont typeface="Wingdings" panose="05000000000000000000" pitchFamily="2" charset="2"/>
              <a:buChar char="Ø"/>
            </a:pPr>
            <a:r>
              <a:rPr lang="en-US" sz="2400" dirty="0" err="1">
                <a:effectLst/>
                <a:latin typeface="Times New Roman" panose="02020603050405020304" pitchFamily="18" charset="0"/>
                <a:ea typeface="Yu Gothic" panose="020B0400000000000000" pitchFamily="34" charset="-128"/>
              </a:rPr>
              <a:t>Ngoài</a:t>
            </a:r>
            <a:r>
              <a:rPr lang="en-US" sz="2400" dirty="0">
                <a:effectLst/>
                <a:latin typeface="Times New Roman" panose="02020603050405020304" pitchFamily="18" charset="0"/>
                <a:ea typeface="Yu Gothic" panose="020B0400000000000000" pitchFamily="34" charset="-128"/>
              </a:rPr>
              <a:t> ra</a:t>
            </a:r>
            <a:r>
              <a:rPr lang="vi-VN"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còn</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thiết</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kế</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thêm</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khớp</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để</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đặt</a:t>
            </a:r>
            <a:r>
              <a:rPr lang="en-US" sz="2400" dirty="0">
                <a:effectLst/>
                <a:latin typeface="Times New Roman" panose="02020603050405020304" pitchFamily="18" charset="0"/>
                <a:ea typeface="Yu Gothic" panose="020B0400000000000000" pitchFamily="34" charset="-128"/>
              </a:rPr>
              <a:t> ổ bi</a:t>
            </a:r>
            <a:r>
              <a:rPr lang="vi-VN" sz="2400" dirty="0">
                <a:effectLst/>
                <a:latin typeface="Times New Roman" panose="02020603050405020304" pitchFamily="18" charset="0"/>
                <a:ea typeface="Yu Gothic" panose="020B0400000000000000" pitchFamily="34" charset="-128"/>
              </a:rPr>
              <a:t> giúp giảm ma sát trong quá trình quay</a:t>
            </a:r>
            <a:endParaRPr lang="vi-VN" sz="3200" dirty="0">
              <a:effectLst/>
              <a:latin typeface="Times New Roman" panose="02020603050405020304" pitchFamily="18" charset="0"/>
              <a:ea typeface="Yu Gothic" panose="020B0400000000000000" pitchFamily="34" charset="-128"/>
            </a:endParaRPr>
          </a:p>
        </p:txBody>
      </p:sp>
      <p:sp>
        <p:nvSpPr>
          <p:cNvPr id="12" name="TextBox 11">
            <a:extLst>
              <a:ext uri="{FF2B5EF4-FFF2-40B4-BE49-F238E27FC236}">
                <a16:creationId xmlns:a16="http://schemas.microsoft.com/office/drawing/2014/main" id="{DF668FF0-3FBF-43C3-A2A2-D9107BA28652}"/>
              </a:ext>
            </a:extLst>
          </p:cNvPr>
          <p:cNvSpPr txBox="1"/>
          <p:nvPr/>
        </p:nvSpPr>
        <p:spPr>
          <a:xfrm>
            <a:off x="5129291" y="2220256"/>
            <a:ext cx="6793706" cy="584775"/>
          </a:xfrm>
          <a:prstGeom prst="rect">
            <a:avLst/>
          </a:prstGeom>
          <a:noFill/>
        </p:spPr>
        <p:txBody>
          <a:bodyPr wrap="square">
            <a:spAutoFit/>
          </a:bodyPr>
          <a:lstStyle/>
          <a:p>
            <a:pPr algn="just"/>
            <a:r>
              <a:rPr lang="vi-VN" sz="3200" b="1" dirty="0">
                <a:solidFill>
                  <a:srgbClr val="0070C0"/>
                </a:solidFill>
                <a:latin typeface="Times New Roman" panose="02020603050405020304" pitchFamily="18" charset="0"/>
                <a:ea typeface="Yu Gothic" panose="020B0400000000000000" pitchFamily="34" charset="-128"/>
              </a:rPr>
              <a:t>Thân dưới</a:t>
            </a:r>
            <a:endParaRPr lang="en-US" sz="3200" dirty="0">
              <a:solidFill>
                <a:srgbClr val="0070C0"/>
              </a:solidFill>
              <a:effectLst/>
              <a:latin typeface="Times New Roman" panose="02020603050405020304" pitchFamily="18" charset="0"/>
              <a:ea typeface="Yu Gothic" panose="020B0400000000000000" pitchFamily="34" charset="-128"/>
            </a:endParaRPr>
          </a:p>
        </p:txBody>
      </p:sp>
      <p:pic>
        <p:nvPicPr>
          <p:cNvPr id="14" name="Picture 13" descr="A drawing of a metal object&#10;&#10;AI-generated content may be incorrect.">
            <a:extLst>
              <a:ext uri="{FF2B5EF4-FFF2-40B4-BE49-F238E27FC236}">
                <a16:creationId xmlns:a16="http://schemas.microsoft.com/office/drawing/2014/main" id="{93221AC5-A17A-4F16-A027-7D09CC5E5C8F}"/>
              </a:ext>
            </a:extLst>
          </p:cNvPr>
          <p:cNvPicPr>
            <a:picLocks noChangeAspect="1"/>
          </p:cNvPicPr>
          <p:nvPr/>
        </p:nvPicPr>
        <p:blipFill>
          <a:blip r:embed="rId6" cstate="print">
            <a:extLst>
              <a:ext uri="{28A0092B-C50C-407E-A947-70E740481C1C}">
                <a14:useLocalDpi xmlns:a14="http://schemas.microsoft.com/office/drawing/2010/main" val="0"/>
              </a:ext>
            </a:extLst>
          </a:blip>
          <a:srcRect l="4317" r="8757" b="3926"/>
          <a:stretch>
            <a:fillRect/>
          </a:stretch>
        </p:blipFill>
        <p:spPr>
          <a:xfrm>
            <a:off x="6326344" y="3051253"/>
            <a:ext cx="5865656" cy="3689630"/>
          </a:xfrm>
          <a:prstGeom prst="rect">
            <a:avLst/>
          </a:prstGeom>
          <a:ln>
            <a:noFill/>
          </a:ln>
        </p:spPr>
      </p:pic>
      <p:pic>
        <p:nvPicPr>
          <p:cNvPr id="15" name="Picture 14" descr="A drawing of a circle&#10;&#10;AI-generated content may be incorrect.">
            <a:extLst>
              <a:ext uri="{FF2B5EF4-FFF2-40B4-BE49-F238E27FC236}">
                <a16:creationId xmlns:a16="http://schemas.microsoft.com/office/drawing/2014/main" id="{B3BB9E8E-E8C7-4CDF-AC2D-2DD2DE60E0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6344" y="5406127"/>
            <a:ext cx="1763868" cy="1430969"/>
          </a:xfrm>
          <a:prstGeom prst="rect">
            <a:avLst/>
          </a:prstGeom>
        </p:spPr>
      </p:pic>
      <p:sp>
        <p:nvSpPr>
          <p:cNvPr id="2" name="Slide Number Placeholder 1">
            <a:extLst>
              <a:ext uri="{FF2B5EF4-FFF2-40B4-BE49-F238E27FC236}">
                <a16:creationId xmlns:a16="http://schemas.microsoft.com/office/drawing/2014/main" id="{ECFFE3F8-C39D-8348-36FA-C4D375A75D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4" name="Date Placeholder 3">
            <a:extLst>
              <a:ext uri="{FF2B5EF4-FFF2-40B4-BE49-F238E27FC236}">
                <a16:creationId xmlns:a16="http://schemas.microsoft.com/office/drawing/2014/main" id="{6DAB6F44-371E-3659-B904-F96E4A941E1D}"/>
              </a:ext>
            </a:extLst>
          </p:cNvPr>
          <p:cNvSpPr>
            <a:spLocks noGrp="1"/>
          </p:cNvSpPr>
          <p:nvPr>
            <p:ph type="dt" idx="10"/>
          </p:nvPr>
        </p:nvSpPr>
        <p:spPr/>
        <p:txBody>
          <a:bodyPr/>
          <a:lstStyle/>
          <a:p>
            <a:fld id="{CE13404D-4AA1-41DB-823D-240541E35DE5}" type="datetime1">
              <a:rPr lang="en-US" smtClean="0"/>
              <a:t>5/14/2025</a:t>
            </a:fld>
            <a:endParaRPr lang="en-US"/>
          </a:p>
        </p:txBody>
      </p:sp>
    </p:spTree>
    <p:extLst>
      <p:ext uri="{BB962C8B-B14F-4D97-AF65-F5344CB8AC3E}">
        <p14:creationId xmlns:p14="http://schemas.microsoft.com/office/powerpoint/2010/main" val="101608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cơ khí</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8D042DC5-739D-44C0-9FD5-509986EBBBD3}"/>
              </a:ext>
            </a:extLst>
          </p:cNvPr>
          <p:cNvSpPr txBox="1"/>
          <p:nvPr/>
        </p:nvSpPr>
        <p:spPr>
          <a:xfrm>
            <a:off x="87467" y="2748742"/>
            <a:ext cx="6677553" cy="390395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Đây là phần thiết kế khó khăn nhất vì phải thiết kế chính xác vị trí đặt cảm biến IMU, </a:t>
            </a:r>
          </a:p>
          <a:p>
            <a:pPr marL="342900" indent="-342900" algn="just">
              <a:lnSpc>
                <a:spcPct val="150000"/>
              </a:lnSpc>
              <a:buFont typeface="Wingdings" panose="05000000000000000000" pitchFamily="2" charset="2"/>
              <a:buChar char="Ø"/>
            </a:pPr>
            <a:r>
              <a:rPr lang="vi-VN" sz="2400" dirty="0">
                <a:latin typeface="Times New Roman" panose="02020603050405020304" pitchFamily="18" charset="0"/>
                <a:ea typeface="Yu Gothic" panose="020B0400000000000000" pitchFamily="34" charset="-128"/>
              </a:rPr>
              <a:t>T</a:t>
            </a:r>
            <a:r>
              <a:rPr lang="vi-VN" sz="2400" dirty="0">
                <a:effectLst/>
                <a:latin typeface="Times New Roman" panose="02020603050405020304" pitchFamily="18" charset="0"/>
                <a:ea typeface="Yu Gothic" panose="020B0400000000000000" pitchFamily="34" charset="-128"/>
              </a:rPr>
              <a:t>hiết kế ví trí đặt PCB thuận tiện để tháo lắp mà vẫn đảm bảo mạch được cố định, không bị di chuyển trong quá trình hoạt động. </a:t>
            </a:r>
          </a:p>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Vị trí đặt PCB được thiết kế phù hợp cho board PCB có kích thước 7x9</a:t>
            </a:r>
          </a:p>
        </p:txBody>
      </p:sp>
      <p:sp>
        <p:nvSpPr>
          <p:cNvPr id="12" name="TextBox 11">
            <a:extLst>
              <a:ext uri="{FF2B5EF4-FFF2-40B4-BE49-F238E27FC236}">
                <a16:creationId xmlns:a16="http://schemas.microsoft.com/office/drawing/2014/main" id="{DF668FF0-3FBF-43C3-A2A2-D9107BA28652}"/>
              </a:ext>
            </a:extLst>
          </p:cNvPr>
          <p:cNvSpPr txBox="1"/>
          <p:nvPr/>
        </p:nvSpPr>
        <p:spPr>
          <a:xfrm>
            <a:off x="5129291" y="2220256"/>
            <a:ext cx="6793706" cy="584775"/>
          </a:xfrm>
          <a:prstGeom prst="rect">
            <a:avLst/>
          </a:prstGeom>
          <a:noFill/>
        </p:spPr>
        <p:txBody>
          <a:bodyPr wrap="square">
            <a:spAutoFit/>
          </a:bodyPr>
          <a:lstStyle/>
          <a:p>
            <a:pPr algn="just"/>
            <a:r>
              <a:rPr lang="vi-VN" sz="3200" b="1" dirty="0">
                <a:solidFill>
                  <a:srgbClr val="0070C0"/>
                </a:solidFill>
                <a:latin typeface="Times New Roman" panose="02020603050405020304" pitchFamily="18" charset="0"/>
                <a:ea typeface="Yu Gothic" panose="020B0400000000000000" pitchFamily="34" charset="-128"/>
              </a:rPr>
              <a:t>Thân dưới</a:t>
            </a:r>
            <a:endParaRPr lang="en-US" sz="3200" dirty="0">
              <a:solidFill>
                <a:srgbClr val="0070C0"/>
              </a:solidFill>
              <a:effectLst/>
              <a:latin typeface="Times New Roman" panose="02020603050405020304" pitchFamily="18" charset="0"/>
              <a:ea typeface="Yu Gothic" panose="020B0400000000000000" pitchFamily="34" charset="-128"/>
            </a:endParaRPr>
          </a:p>
        </p:txBody>
      </p:sp>
      <p:pic>
        <p:nvPicPr>
          <p:cNvPr id="10" name="Picture 9">
            <a:extLst>
              <a:ext uri="{FF2B5EF4-FFF2-40B4-BE49-F238E27FC236}">
                <a16:creationId xmlns:a16="http://schemas.microsoft.com/office/drawing/2014/main" id="{F5FA9CD7-7C0F-4727-898D-D62FDA8A45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765021" y="2805031"/>
            <a:ext cx="5681400" cy="3378913"/>
          </a:xfrm>
          <a:prstGeom prst="rect">
            <a:avLst/>
          </a:prstGeom>
          <a:noFill/>
        </p:spPr>
      </p:pic>
      <p:sp>
        <p:nvSpPr>
          <p:cNvPr id="2" name="Slide Number Placeholder 1">
            <a:extLst>
              <a:ext uri="{FF2B5EF4-FFF2-40B4-BE49-F238E27FC236}">
                <a16:creationId xmlns:a16="http://schemas.microsoft.com/office/drawing/2014/main" id="{100F89D1-B21F-67F7-AD25-EF942D94AD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4" name="Date Placeholder 3">
            <a:extLst>
              <a:ext uri="{FF2B5EF4-FFF2-40B4-BE49-F238E27FC236}">
                <a16:creationId xmlns:a16="http://schemas.microsoft.com/office/drawing/2014/main" id="{657B8EA6-F6B1-59C8-03D6-9E5AB770E822}"/>
              </a:ext>
            </a:extLst>
          </p:cNvPr>
          <p:cNvSpPr>
            <a:spLocks noGrp="1"/>
          </p:cNvSpPr>
          <p:nvPr>
            <p:ph type="dt" idx="10"/>
          </p:nvPr>
        </p:nvSpPr>
        <p:spPr/>
        <p:txBody>
          <a:bodyPr/>
          <a:lstStyle/>
          <a:p>
            <a:fld id="{60CC61B1-1A7B-4158-B50C-DB5A992C7906}" type="datetime1">
              <a:rPr lang="en-US" smtClean="0"/>
              <a:t>5/14/2025</a:t>
            </a:fld>
            <a:endParaRPr lang="en-US"/>
          </a:p>
        </p:txBody>
      </p:sp>
    </p:spTree>
    <p:extLst>
      <p:ext uri="{BB962C8B-B14F-4D97-AF65-F5344CB8AC3E}">
        <p14:creationId xmlns:p14="http://schemas.microsoft.com/office/powerpoint/2010/main" val="4075000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cơ khí</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8D042DC5-739D-44C0-9FD5-509986EBBBD3}"/>
              </a:ext>
            </a:extLst>
          </p:cNvPr>
          <p:cNvSpPr txBox="1"/>
          <p:nvPr/>
        </p:nvSpPr>
        <p:spPr>
          <a:xfrm>
            <a:off x="87468" y="2748742"/>
            <a:ext cx="5967264" cy="390395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dirty="0">
                <a:latin typeface="Times New Roman" panose="02020603050405020304" pitchFamily="18" charset="0"/>
                <a:ea typeface="Yu Gothic" panose="020B0400000000000000" pitchFamily="34" charset="-128"/>
              </a:rPr>
              <a:t>T</a:t>
            </a:r>
            <a:r>
              <a:rPr lang="vi-VN" sz="2400" dirty="0">
                <a:effectLst/>
                <a:latin typeface="Times New Roman" panose="02020603050405020304" pitchFamily="18" charset="0"/>
                <a:ea typeface="Yu Gothic" panose="020B0400000000000000" pitchFamily="34" charset="-128"/>
              </a:rPr>
              <a:t>hiết kế Reaction Wheel có momen quán tính lớn thì yêu cầu về tốc độ quay của động cơ sẽ giảm</a:t>
            </a:r>
          </a:p>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Vì vậy thiết kế Reaction Wheel có đường kính là 120mm, để tăng sự phân bố khối lượng ra ngoài bìa, nhóm sử dụng 20 vít lục giác và đai ốc M6</a:t>
            </a:r>
          </a:p>
        </p:txBody>
      </p:sp>
      <p:sp>
        <p:nvSpPr>
          <p:cNvPr id="12" name="TextBox 11">
            <a:extLst>
              <a:ext uri="{FF2B5EF4-FFF2-40B4-BE49-F238E27FC236}">
                <a16:creationId xmlns:a16="http://schemas.microsoft.com/office/drawing/2014/main" id="{DF668FF0-3FBF-43C3-A2A2-D9107BA28652}"/>
              </a:ext>
            </a:extLst>
          </p:cNvPr>
          <p:cNvSpPr txBox="1"/>
          <p:nvPr/>
        </p:nvSpPr>
        <p:spPr>
          <a:xfrm>
            <a:off x="5129291" y="2220256"/>
            <a:ext cx="6793706" cy="584775"/>
          </a:xfrm>
          <a:prstGeom prst="rect">
            <a:avLst/>
          </a:prstGeom>
          <a:noFill/>
        </p:spPr>
        <p:txBody>
          <a:bodyPr wrap="square">
            <a:spAutoFit/>
          </a:bodyPr>
          <a:lstStyle/>
          <a:p>
            <a:pPr algn="just"/>
            <a:r>
              <a:rPr lang="vi-VN" sz="3200" b="1" dirty="0">
                <a:solidFill>
                  <a:srgbClr val="0070C0"/>
                </a:solidFill>
                <a:effectLst/>
                <a:latin typeface="Times New Roman" panose="02020603050405020304" pitchFamily="18" charset="0"/>
                <a:ea typeface="Yu Gothic" panose="020B0400000000000000" pitchFamily="34" charset="-128"/>
              </a:rPr>
              <a:t>Reaction Wheel</a:t>
            </a:r>
            <a:endParaRPr lang="en-US" sz="3200" dirty="0">
              <a:solidFill>
                <a:srgbClr val="0070C0"/>
              </a:solidFill>
              <a:effectLst/>
              <a:latin typeface="Times New Roman" panose="02020603050405020304" pitchFamily="18" charset="0"/>
              <a:ea typeface="Yu Gothic" panose="020B0400000000000000" pitchFamily="34" charset="-128"/>
            </a:endParaRPr>
          </a:p>
        </p:txBody>
      </p:sp>
      <p:pic>
        <p:nvPicPr>
          <p:cNvPr id="10" name="Picture 9" descr="A circular object with holes in it&#10;&#10;AI-generated content may be incorrect.">
            <a:extLst>
              <a:ext uri="{FF2B5EF4-FFF2-40B4-BE49-F238E27FC236}">
                <a16:creationId xmlns:a16="http://schemas.microsoft.com/office/drawing/2014/main" id="{B048DB8B-3F68-41A7-8512-8D72117A50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4732" y="2954046"/>
            <a:ext cx="5721633" cy="3903954"/>
          </a:xfrm>
          <a:prstGeom prst="rect">
            <a:avLst/>
          </a:prstGeom>
        </p:spPr>
      </p:pic>
      <p:sp>
        <p:nvSpPr>
          <p:cNvPr id="2" name="Slide Number Placeholder 1">
            <a:extLst>
              <a:ext uri="{FF2B5EF4-FFF2-40B4-BE49-F238E27FC236}">
                <a16:creationId xmlns:a16="http://schemas.microsoft.com/office/drawing/2014/main" id="{3E6F6B5C-C20B-4D75-5BA2-14ADFF0338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Date Placeholder 3">
            <a:extLst>
              <a:ext uri="{FF2B5EF4-FFF2-40B4-BE49-F238E27FC236}">
                <a16:creationId xmlns:a16="http://schemas.microsoft.com/office/drawing/2014/main" id="{C36E3E54-9C55-C948-92E5-C8E9587AD680}"/>
              </a:ext>
            </a:extLst>
          </p:cNvPr>
          <p:cNvSpPr>
            <a:spLocks noGrp="1"/>
          </p:cNvSpPr>
          <p:nvPr>
            <p:ph type="dt" idx="10"/>
          </p:nvPr>
        </p:nvSpPr>
        <p:spPr/>
        <p:txBody>
          <a:bodyPr/>
          <a:lstStyle/>
          <a:p>
            <a:fld id="{5B6EB274-982C-412A-BEDD-340403E0583A}" type="datetime1">
              <a:rPr lang="en-US" smtClean="0"/>
              <a:t>5/14/2025</a:t>
            </a:fld>
            <a:endParaRPr lang="en-US"/>
          </a:p>
        </p:txBody>
      </p:sp>
    </p:spTree>
    <p:extLst>
      <p:ext uri="{BB962C8B-B14F-4D97-AF65-F5344CB8AC3E}">
        <p14:creationId xmlns:p14="http://schemas.microsoft.com/office/powerpoint/2010/main" val="149928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cơ khí</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8D042DC5-739D-44C0-9FD5-509986EBBBD3}"/>
              </a:ext>
            </a:extLst>
          </p:cNvPr>
          <p:cNvSpPr txBox="1"/>
          <p:nvPr/>
        </p:nvSpPr>
        <p:spPr>
          <a:xfrm>
            <a:off x="1078068" y="2835825"/>
            <a:ext cx="9788052" cy="372409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Yêu cầu cho bộ truyền là phải hỗ trợ cho động cơ sinh ra momen xoắn lớn để có thể tạo ra gia tốc lớn làm cho Robot chuyển động về vị trí cân bằng. </a:t>
            </a:r>
          </a:p>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Vì vậy quyết định thiết kế bộ truyền đai tạo ra tỉ số truyền là 2 với 2 loại puly sau:</a:t>
            </a:r>
          </a:p>
          <a:p>
            <a:pPr algn="just">
              <a:lnSpc>
                <a:spcPct val="150000"/>
              </a:lnSpc>
            </a:pPr>
            <a:r>
              <a:rPr lang="vi-VN" sz="2400" dirty="0">
                <a:effectLst/>
                <a:latin typeface="Times New Roman" panose="02020603050405020304" pitchFamily="18" charset="0"/>
                <a:ea typeface="Yu Gothic" panose="020B0400000000000000" pitchFamily="34" charset="-128"/>
              </a:rPr>
              <a:t>+ Puly bị động: GT2 bánh răng 40 răng, bước 2mm. </a:t>
            </a:r>
          </a:p>
          <a:p>
            <a:pPr algn="just"/>
            <a:r>
              <a:rPr lang="vi-VN" sz="2400" dirty="0">
                <a:effectLst/>
                <a:latin typeface="Times New Roman" panose="02020603050405020304" pitchFamily="18" charset="0"/>
                <a:ea typeface="Yu Gothic" panose="020B0400000000000000" pitchFamily="34" charset="-128"/>
              </a:rPr>
              <a:t>+ Puly chủ động: GT2 bánh răng 20 răng, bước 2mm</a:t>
            </a:r>
          </a:p>
          <a:p>
            <a:pPr algn="just"/>
            <a:endParaRPr lang="vi-VN" sz="3200" dirty="0">
              <a:effectLst/>
              <a:latin typeface="Times New Roman" panose="02020603050405020304" pitchFamily="18" charset="0"/>
              <a:ea typeface="Yu Gothic" panose="020B0400000000000000" pitchFamily="34" charset="-128"/>
            </a:endParaRPr>
          </a:p>
        </p:txBody>
      </p:sp>
      <p:sp>
        <p:nvSpPr>
          <p:cNvPr id="12" name="TextBox 11">
            <a:extLst>
              <a:ext uri="{FF2B5EF4-FFF2-40B4-BE49-F238E27FC236}">
                <a16:creationId xmlns:a16="http://schemas.microsoft.com/office/drawing/2014/main" id="{DF668FF0-3FBF-43C3-A2A2-D9107BA28652}"/>
              </a:ext>
            </a:extLst>
          </p:cNvPr>
          <p:cNvSpPr txBox="1"/>
          <p:nvPr/>
        </p:nvSpPr>
        <p:spPr>
          <a:xfrm>
            <a:off x="4641611" y="2251050"/>
            <a:ext cx="6793706" cy="584775"/>
          </a:xfrm>
          <a:prstGeom prst="rect">
            <a:avLst/>
          </a:prstGeom>
          <a:noFill/>
        </p:spPr>
        <p:txBody>
          <a:bodyPr wrap="square">
            <a:spAutoFit/>
          </a:bodyPr>
          <a:lstStyle/>
          <a:p>
            <a:pPr algn="just"/>
            <a:r>
              <a:rPr lang="vi-VN" sz="3200" b="1">
                <a:solidFill>
                  <a:srgbClr val="0070C0"/>
                </a:solidFill>
                <a:latin typeface="Times New Roman" panose="02020603050405020304" pitchFamily="18" charset="0"/>
                <a:ea typeface="Yu Gothic" panose="020B0400000000000000" pitchFamily="34" charset="-128"/>
              </a:rPr>
              <a:t>Bộ truyền động đai</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2" name="Slide Number Placeholder 1">
            <a:extLst>
              <a:ext uri="{FF2B5EF4-FFF2-40B4-BE49-F238E27FC236}">
                <a16:creationId xmlns:a16="http://schemas.microsoft.com/office/drawing/2014/main" id="{D63FCCCB-0975-BC3E-80A5-B9ACCC322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4" name="Date Placeholder 3">
            <a:extLst>
              <a:ext uri="{FF2B5EF4-FFF2-40B4-BE49-F238E27FC236}">
                <a16:creationId xmlns:a16="http://schemas.microsoft.com/office/drawing/2014/main" id="{C21F7C5B-0E67-F6FF-DE5E-0FF5535E527B}"/>
              </a:ext>
            </a:extLst>
          </p:cNvPr>
          <p:cNvSpPr>
            <a:spLocks noGrp="1"/>
          </p:cNvSpPr>
          <p:nvPr>
            <p:ph type="dt" idx="10"/>
          </p:nvPr>
        </p:nvSpPr>
        <p:spPr/>
        <p:txBody>
          <a:bodyPr/>
          <a:lstStyle/>
          <a:p>
            <a:fld id="{C6618797-65E1-4A0A-84F8-B0A856E10CB1}" type="datetime1">
              <a:rPr lang="en-US" smtClean="0"/>
              <a:t>5/14/2025</a:t>
            </a:fld>
            <a:endParaRPr lang="en-US"/>
          </a:p>
        </p:txBody>
      </p:sp>
    </p:spTree>
    <p:extLst>
      <p:ext uri="{BB962C8B-B14F-4D97-AF65-F5344CB8AC3E}">
        <p14:creationId xmlns:p14="http://schemas.microsoft.com/office/powerpoint/2010/main" val="2023306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C33804A4-7333-CDC3-4D72-2414B34C8C2F}"/>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FBE210DA-D18D-37D7-82D6-17021D3BACCE}"/>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6" name="Rectangle 5">
            <a:extLst>
              <a:ext uri="{FF2B5EF4-FFF2-40B4-BE49-F238E27FC236}">
                <a16:creationId xmlns:a16="http://schemas.microsoft.com/office/drawing/2014/main" id="{B13E5546-4F65-5562-5E26-6B953ABD9A0C}"/>
              </a:ext>
            </a:extLst>
          </p:cNvPr>
          <p:cNvSpPr/>
          <p:nvPr/>
        </p:nvSpPr>
        <p:spPr>
          <a:xfrm>
            <a:off x="869085" y="1880266"/>
            <a:ext cx="10706829" cy="461665"/>
          </a:xfrm>
          <a:prstGeom prst="rect">
            <a:avLst/>
          </a:prstGeom>
        </p:spPr>
        <p:txBody>
          <a:bodyPr wrap="square">
            <a:spAutoFit/>
          </a:bodyPr>
          <a:lstStyle/>
          <a:p>
            <a:pPr marL="457200" indent="-457200">
              <a:buFont typeface="Wingdings" panose="05000000000000000000" pitchFamily="2" charset="2"/>
              <a:buChar char="q"/>
            </a:pPr>
            <a:r>
              <a:rPr lang="en-US" sz="2400" b="1" dirty="0">
                <a:solidFill>
                  <a:srgbClr val="0070C0"/>
                </a:solidFill>
                <a:latin typeface="Times New Roman" panose="02020603050405020304" pitchFamily="18" charset="0"/>
                <a:cs typeface="Times New Roman" panose="02020603050405020304" pitchFamily="18" charset="0"/>
              </a:rPr>
              <a:t>1. </a:t>
            </a:r>
            <a:r>
              <a:rPr lang="vi-VN" sz="2400" b="1" dirty="0">
                <a:solidFill>
                  <a:srgbClr val="0070C0"/>
                </a:solidFill>
                <a:latin typeface="Times New Roman" panose="02020603050405020304" pitchFamily="18" charset="0"/>
                <a:cs typeface="Times New Roman" panose="02020603050405020304" pitchFamily="18" charset="0"/>
              </a:rPr>
              <a:t>TỔNG QUAN VỀ ONE-WHEEL BALANCING ROBOT</a:t>
            </a:r>
            <a:endParaRPr lang="en-US" sz="2400" b="1" dirty="0">
              <a:solidFill>
                <a:srgbClr val="0070C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F97746CD-AD43-BC1C-8C4E-26A37527BAE0}"/>
              </a:ext>
            </a:extLst>
          </p:cNvPr>
          <p:cNvSpPr/>
          <p:nvPr/>
        </p:nvSpPr>
        <p:spPr>
          <a:xfrm>
            <a:off x="869086" y="2465041"/>
            <a:ext cx="10706827" cy="461665"/>
          </a:xfrm>
          <a:prstGeom prst="rect">
            <a:avLst/>
          </a:prstGeom>
        </p:spPr>
        <p:txBody>
          <a:bodyPr wrap="square">
            <a:spAutoFit/>
          </a:bodyPr>
          <a:lstStyle/>
          <a:p>
            <a:pPr marL="457200" indent="-457200">
              <a:buFont typeface="Wingdings" panose="05000000000000000000" pitchFamily="2" charset="2"/>
              <a:buChar char="q"/>
            </a:pPr>
            <a:r>
              <a:rPr lang="vi-VN" sz="2400" b="1" dirty="0">
                <a:solidFill>
                  <a:srgbClr val="0070C0"/>
                </a:solidFill>
                <a:latin typeface="Times New Roman" panose="02020603050405020304" pitchFamily="18" charset="0"/>
                <a:cs typeface="Times New Roman" panose="02020603050405020304" pitchFamily="18" charset="0"/>
              </a:rPr>
              <a:t>2. MÔ HÌNH LÝ THUYẾT ROBOT CÂN BẰNG MỘT BÁNH  </a:t>
            </a:r>
          </a:p>
        </p:txBody>
      </p:sp>
      <p:sp>
        <p:nvSpPr>
          <p:cNvPr id="3" name="Rectangle 2">
            <a:extLst>
              <a:ext uri="{FF2B5EF4-FFF2-40B4-BE49-F238E27FC236}">
                <a16:creationId xmlns:a16="http://schemas.microsoft.com/office/drawing/2014/main" id="{B779CF87-C183-2E4C-F4DC-AAC9518698ED}"/>
              </a:ext>
            </a:extLst>
          </p:cNvPr>
          <p:cNvSpPr/>
          <p:nvPr/>
        </p:nvSpPr>
        <p:spPr>
          <a:xfrm>
            <a:off x="869085" y="3049816"/>
            <a:ext cx="10706829" cy="461665"/>
          </a:xfrm>
          <a:prstGeom prst="rect">
            <a:avLst/>
          </a:prstGeom>
        </p:spPr>
        <p:txBody>
          <a:bodyPr wrap="square">
            <a:spAutoFit/>
          </a:bodyPr>
          <a:lstStyle/>
          <a:p>
            <a:pPr marL="457200" indent="-457200">
              <a:buFont typeface="Wingdings" panose="05000000000000000000" pitchFamily="2" charset="2"/>
              <a:buChar char="q"/>
            </a:pPr>
            <a:r>
              <a:rPr lang="en-US" sz="2400" b="1" dirty="0">
                <a:solidFill>
                  <a:srgbClr val="0070C0"/>
                </a:solidFill>
                <a:latin typeface="Times New Roman" panose="02020603050405020304" pitchFamily="18" charset="0"/>
                <a:cs typeface="Times New Roman" panose="02020603050405020304" pitchFamily="18" charset="0"/>
              </a:rPr>
              <a:t>3.</a:t>
            </a:r>
            <a:r>
              <a:rPr lang="vi-VN" sz="2400" b="1" dirty="0">
                <a:solidFill>
                  <a:srgbClr val="0070C0"/>
                </a:solidFill>
                <a:latin typeface="Times New Roman" panose="02020603050405020304" pitchFamily="18" charset="0"/>
                <a:cs typeface="Times New Roman" panose="02020603050405020304" pitchFamily="18" charset="0"/>
              </a:rPr>
              <a:t> HỆ THỐNG ĐIỀU KHIỂN</a:t>
            </a:r>
            <a:endParaRPr lang="en-US" sz="2400" b="1" dirty="0">
              <a:solidFill>
                <a:srgbClr val="0070C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B045BA7-8BD5-F251-E2F1-B259E8477261}"/>
              </a:ext>
            </a:extLst>
          </p:cNvPr>
          <p:cNvSpPr/>
          <p:nvPr/>
        </p:nvSpPr>
        <p:spPr>
          <a:xfrm>
            <a:off x="869086" y="3634591"/>
            <a:ext cx="10706827" cy="461665"/>
          </a:xfrm>
          <a:prstGeom prst="rect">
            <a:avLst/>
          </a:prstGeom>
        </p:spPr>
        <p:txBody>
          <a:bodyPr wrap="square">
            <a:spAutoFit/>
          </a:bodyPr>
          <a:lstStyle/>
          <a:p>
            <a:pPr marL="457200" indent="-457200">
              <a:buFont typeface="Wingdings" panose="05000000000000000000" pitchFamily="2" charset="2"/>
              <a:buChar char="q"/>
            </a:pPr>
            <a:r>
              <a:rPr lang="en-US" sz="2400" b="1" dirty="0">
                <a:solidFill>
                  <a:srgbClr val="0070C0"/>
                </a:solidFill>
                <a:latin typeface="Times New Roman" panose="02020603050405020304" pitchFamily="18" charset="0"/>
                <a:cs typeface="Times New Roman" panose="02020603050405020304" pitchFamily="18" charset="0"/>
              </a:rPr>
              <a:t>4.</a:t>
            </a:r>
            <a:r>
              <a:rPr lang="vi-VN" sz="2400" b="1" dirty="0">
                <a:solidFill>
                  <a:srgbClr val="0070C0"/>
                </a:solidFill>
                <a:latin typeface="Times New Roman" panose="02020603050405020304" pitchFamily="18" charset="0"/>
                <a:cs typeface="Times New Roman" panose="02020603050405020304" pitchFamily="18" charset="0"/>
              </a:rPr>
              <a:t> THIẾT KẾ VÀ XÂY DỰNG ROBOT</a:t>
            </a:r>
            <a:r>
              <a:rPr lang="en-US" sz="2400" b="1" dirty="0">
                <a:solidFill>
                  <a:srgbClr val="0070C0"/>
                </a:solidFill>
                <a:latin typeface="Times New Roman" panose="02020603050405020304" pitchFamily="18" charset="0"/>
                <a:cs typeface="Times New Roman" panose="02020603050405020304" pitchFamily="18" charset="0"/>
              </a:rPr>
              <a:t> </a:t>
            </a:r>
            <a:endParaRPr lang="vi-VN" sz="2400" b="1" dirty="0">
              <a:solidFill>
                <a:srgbClr val="0070C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45827BB-F1BC-AF59-0C35-DBE52BD49DEA}"/>
              </a:ext>
            </a:extLst>
          </p:cNvPr>
          <p:cNvSpPr/>
          <p:nvPr/>
        </p:nvSpPr>
        <p:spPr>
          <a:xfrm>
            <a:off x="869086" y="4219366"/>
            <a:ext cx="10706827" cy="461665"/>
          </a:xfrm>
          <a:prstGeom prst="rect">
            <a:avLst/>
          </a:prstGeom>
        </p:spPr>
        <p:txBody>
          <a:bodyPr wrap="square">
            <a:spAutoFit/>
          </a:bodyPr>
          <a:lstStyle/>
          <a:p>
            <a:pPr marL="457200" indent="-457200">
              <a:buFont typeface="Wingdings" panose="05000000000000000000" pitchFamily="2" charset="2"/>
              <a:buChar char="q"/>
            </a:pPr>
            <a:r>
              <a:rPr lang="en-US" sz="2400" b="1" dirty="0">
                <a:solidFill>
                  <a:srgbClr val="0070C0"/>
                </a:solidFill>
                <a:latin typeface="Times New Roman" panose="02020603050405020304" pitchFamily="18" charset="0"/>
                <a:cs typeface="Times New Roman" panose="02020603050405020304" pitchFamily="18" charset="0"/>
              </a:rPr>
              <a:t>5.</a:t>
            </a:r>
            <a:r>
              <a:rPr lang="vi-VN" sz="2400" b="1" dirty="0">
                <a:solidFill>
                  <a:srgbClr val="0070C0"/>
                </a:solidFill>
                <a:latin typeface="Times New Roman" panose="02020603050405020304" pitchFamily="18" charset="0"/>
                <a:cs typeface="Times New Roman" panose="02020603050405020304" pitchFamily="18" charset="0"/>
              </a:rPr>
              <a:t> THỰC NGHIỆM VÀ ĐÁNH GIÁ</a:t>
            </a:r>
            <a:r>
              <a:rPr lang="en-US" sz="2400" b="1" dirty="0">
                <a:solidFill>
                  <a:srgbClr val="0070C0"/>
                </a:solidFill>
                <a:latin typeface="Times New Roman" panose="02020603050405020304" pitchFamily="18" charset="0"/>
                <a:cs typeface="Times New Roman" panose="02020603050405020304" pitchFamily="18" charset="0"/>
              </a:rPr>
              <a:t> </a:t>
            </a:r>
            <a:endParaRPr lang="vi-VN" sz="2400" b="1" dirty="0">
              <a:solidFill>
                <a:srgbClr val="0070C0"/>
              </a:solidFill>
              <a:latin typeface="Times New Roman" panose="02020603050405020304" pitchFamily="18" charset="0"/>
              <a:cs typeface="Times New Roman" panose="02020603050405020304" pitchFamily="18" charset="0"/>
            </a:endParaRPr>
          </a:p>
        </p:txBody>
      </p:sp>
      <p:grpSp>
        <p:nvGrpSpPr>
          <p:cNvPr id="10" name="Group 13">
            <a:extLst>
              <a:ext uri="{FF2B5EF4-FFF2-40B4-BE49-F238E27FC236}">
                <a16:creationId xmlns:a16="http://schemas.microsoft.com/office/drawing/2014/main" id="{0F230256-1DC4-4ACB-B9E2-13C647C83C16}"/>
              </a:ext>
            </a:extLst>
          </p:cNvPr>
          <p:cNvGrpSpPr/>
          <p:nvPr/>
        </p:nvGrpSpPr>
        <p:grpSpPr>
          <a:xfrm>
            <a:off x="7192650" y="232844"/>
            <a:ext cx="6391173" cy="462453"/>
            <a:chOff x="3002088" y="-83998"/>
            <a:chExt cx="9379503" cy="777520"/>
          </a:xfrm>
        </p:grpSpPr>
        <p:sp>
          <p:nvSpPr>
            <p:cNvPr id="11" name="Freeform 14">
              <a:extLst>
                <a:ext uri="{FF2B5EF4-FFF2-40B4-BE49-F238E27FC236}">
                  <a16:creationId xmlns:a16="http://schemas.microsoft.com/office/drawing/2014/main" id="{9A95F45B-72E2-4589-BD24-E688293BFFCB}"/>
                </a:ext>
              </a:extLst>
            </p:cNvPr>
            <p:cNvSpPr/>
            <p:nvPr/>
          </p:nvSpPr>
          <p:spPr>
            <a:xfrm>
              <a:off x="3002088" y="-83998"/>
              <a:ext cx="900285" cy="777519"/>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5">
              <a:extLst>
                <a:ext uri="{FF2B5EF4-FFF2-40B4-BE49-F238E27FC236}">
                  <a16:creationId xmlns:a16="http://schemas.microsoft.com/office/drawing/2014/main" id="{25F81140-48C5-4EE4-AC92-64CA6F6F0C0A}"/>
                </a:ext>
              </a:extLst>
            </p:cNvPr>
            <p:cNvSpPr txBox="1"/>
            <p:nvPr/>
          </p:nvSpPr>
          <p:spPr>
            <a:xfrm>
              <a:off x="4076766" y="0"/>
              <a:ext cx="8304825" cy="693522"/>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grpSp>
      <p:sp>
        <p:nvSpPr>
          <p:cNvPr id="2" name="Slide Number Placeholder 1">
            <a:extLst>
              <a:ext uri="{FF2B5EF4-FFF2-40B4-BE49-F238E27FC236}">
                <a16:creationId xmlns:a16="http://schemas.microsoft.com/office/drawing/2014/main" id="{EA582AEA-CD36-BFF6-E249-5945D4570A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8" name="Date Placeholder 7">
            <a:extLst>
              <a:ext uri="{FF2B5EF4-FFF2-40B4-BE49-F238E27FC236}">
                <a16:creationId xmlns:a16="http://schemas.microsoft.com/office/drawing/2014/main" id="{26A241B3-358B-9ECA-346C-3DCD3F086B5E}"/>
              </a:ext>
            </a:extLst>
          </p:cNvPr>
          <p:cNvSpPr>
            <a:spLocks noGrp="1"/>
          </p:cNvSpPr>
          <p:nvPr>
            <p:ph type="dt" idx="10"/>
          </p:nvPr>
        </p:nvSpPr>
        <p:spPr/>
        <p:txBody>
          <a:bodyPr/>
          <a:lstStyle/>
          <a:p>
            <a:fld id="{A4DD8F81-D8FA-4ED9-BF10-545F99D87C3E}" type="datetime1">
              <a:rPr lang="en-US" smtClean="0"/>
              <a:t>5/14/2025</a:t>
            </a:fld>
            <a:endParaRPr lang="en-US"/>
          </a:p>
        </p:txBody>
      </p:sp>
    </p:spTree>
    <p:extLst>
      <p:ext uri="{BB962C8B-B14F-4D97-AF65-F5344CB8AC3E}">
        <p14:creationId xmlns:p14="http://schemas.microsoft.com/office/powerpoint/2010/main" val="1510482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cơ khí</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8D042DC5-739D-44C0-9FD5-509986EBBBD3}"/>
              </a:ext>
            </a:extLst>
          </p:cNvPr>
          <p:cNvSpPr txBox="1"/>
          <p:nvPr/>
        </p:nvSpPr>
        <p:spPr>
          <a:xfrm>
            <a:off x="1078068" y="2835825"/>
            <a:ext cx="9788052" cy="3908762"/>
          </a:xfrm>
          <a:prstGeom prst="rect">
            <a:avLst/>
          </a:prstGeom>
          <a:noFill/>
        </p:spPr>
        <p:txBody>
          <a:bodyPr wrap="square">
            <a:spAutoFit/>
          </a:bodyPr>
          <a:lstStyle/>
          <a:p>
            <a:pPr marL="457200" indent="-457200" algn="just">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Độ dài của dây đai có thể được tính theo công thức sau:</a:t>
            </a:r>
          </a:p>
          <a:p>
            <a:pPr algn="just"/>
            <a:endParaRPr lang="vi-VN" sz="2400" dirty="0">
              <a:latin typeface="Times New Roman" panose="02020603050405020304" pitchFamily="18" charset="0"/>
              <a:ea typeface="Yu Gothic" panose="020B0400000000000000" pitchFamily="34" charset="-128"/>
            </a:endParaRPr>
          </a:p>
          <a:p>
            <a:pPr algn="just"/>
            <a:endParaRPr lang="vi-VN" sz="2400" dirty="0">
              <a:effectLst/>
              <a:latin typeface="Times New Roman" panose="02020603050405020304" pitchFamily="18" charset="0"/>
              <a:ea typeface="Yu Gothic" panose="020B0400000000000000" pitchFamily="34" charset="-128"/>
            </a:endParaRPr>
          </a:p>
          <a:p>
            <a:pPr algn="just"/>
            <a:endParaRPr lang="vi-VN" sz="2400" dirty="0">
              <a:latin typeface="Times New Roman" panose="02020603050405020304" pitchFamily="18" charset="0"/>
              <a:ea typeface="Yu Gothic" panose="020B0400000000000000" pitchFamily="34" charset="-128"/>
            </a:endParaRPr>
          </a:p>
          <a:p>
            <a:pPr algn="just"/>
            <a:endParaRPr lang="vi-VN" sz="2400" dirty="0">
              <a:effectLst/>
              <a:latin typeface="Times New Roman" panose="02020603050405020304" pitchFamily="18" charset="0"/>
              <a:ea typeface="Yu Gothic" panose="020B0400000000000000" pitchFamily="34" charset="-128"/>
            </a:endParaRPr>
          </a:p>
          <a:p>
            <a:pPr algn="just"/>
            <a:endParaRPr lang="vi-VN" sz="2400" dirty="0">
              <a:effectLst/>
              <a:latin typeface="Times New Roman" panose="02020603050405020304" pitchFamily="18" charset="0"/>
              <a:ea typeface="Yu Gothic" panose="020B0400000000000000" pitchFamily="34" charset="-128"/>
            </a:endParaRPr>
          </a:p>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Sau khi khảo sát các loại dây đai trên thị trường, quyết định chọn dây đai 2GT-180, có độ dài là 180mm, bước răng 2mm.</a:t>
            </a:r>
          </a:p>
          <a:p>
            <a:pPr algn="just"/>
            <a:endParaRPr lang="vi-VN" sz="3200" dirty="0">
              <a:effectLst/>
              <a:latin typeface="Times New Roman" panose="02020603050405020304" pitchFamily="18" charset="0"/>
              <a:ea typeface="Yu Gothic" panose="020B0400000000000000" pitchFamily="34" charset="-128"/>
            </a:endParaRPr>
          </a:p>
        </p:txBody>
      </p:sp>
      <p:sp>
        <p:nvSpPr>
          <p:cNvPr id="12" name="TextBox 11">
            <a:extLst>
              <a:ext uri="{FF2B5EF4-FFF2-40B4-BE49-F238E27FC236}">
                <a16:creationId xmlns:a16="http://schemas.microsoft.com/office/drawing/2014/main" id="{DF668FF0-3FBF-43C3-A2A2-D9107BA28652}"/>
              </a:ext>
            </a:extLst>
          </p:cNvPr>
          <p:cNvSpPr txBox="1"/>
          <p:nvPr/>
        </p:nvSpPr>
        <p:spPr>
          <a:xfrm>
            <a:off x="4641611" y="2251050"/>
            <a:ext cx="6793706" cy="584775"/>
          </a:xfrm>
          <a:prstGeom prst="rect">
            <a:avLst/>
          </a:prstGeom>
          <a:noFill/>
        </p:spPr>
        <p:txBody>
          <a:bodyPr wrap="square">
            <a:spAutoFit/>
          </a:bodyPr>
          <a:lstStyle/>
          <a:p>
            <a:pPr algn="just"/>
            <a:r>
              <a:rPr lang="vi-VN" sz="3200" b="1">
                <a:solidFill>
                  <a:srgbClr val="0070C0"/>
                </a:solidFill>
                <a:latin typeface="Times New Roman" panose="02020603050405020304" pitchFamily="18" charset="0"/>
                <a:ea typeface="Yu Gothic" panose="020B0400000000000000" pitchFamily="34" charset="-128"/>
              </a:rPr>
              <a:t>Bộ truyền động đai</a:t>
            </a:r>
            <a:endParaRPr lang="en-US" sz="3200" dirty="0">
              <a:solidFill>
                <a:srgbClr val="0070C0"/>
              </a:solidFill>
              <a:effectLst/>
              <a:latin typeface="Times New Roman" panose="02020603050405020304" pitchFamily="18" charset="0"/>
              <a:ea typeface="Yu Gothic" panose="020B0400000000000000" pitchFamily="34" charset="-128"/>
            </a:endParaRPr>
          </a:p>
        </p:txBody>
      </p:sp>
      <p:pic>
        <p:nvPicPr>
          <p:cNvPr id="11266" name="Picture 2">
            <a:extLst>
              <a:ext uri="{FF2B5EF4-FFF2-40B4-BE49-F238E27FC236}">
                <a16:creationId xmlns:a16="http://schemas.microsoft.com/office/drawing/2014/main" id="{7F0D1424-B979-4D32-8CFA-04E59E9D2D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2807" y="3357490"/>
            <a:ext cx="4449843" cy="81731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F65EF51-A1F0-4838-802A-759FD14298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5915" y="4285945"/>
            <a:ext cx="6720170" cy="8173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D659ECE-2052-D428-9EDC-7D56359C9E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4" name="Date Placeholder 3">
            <a:extLst>
              <a:ext uri="{FF2B5EF4-FFF2-40B4-BE49-F238E27FC236}">
                <a16:creationId xmlns:a16="http://schemas.microsoft.com/office/drawing/2014/main" id="{18C0569A-384E-30E5-466A-9E1CB684530D}"/>
              </a:ext>
            </a:extLst>
          </p:cNvPr>
          <p:cNvSpPr>
            <a:spLocks noGrp="1"/>
          </p:cNvSpPr>
          <p:nvPr>
            <p:ph type="dt" idx="10"/>
          </p:nvPr>
        </p:nvSpPr>
        <p:spPr/>
        <p:txBody>
          <a:bodyPr/>
          <a:lstStyle/>
          <a:p>
            <a:fld id="{69D2BC5F-7BE4-4984-AB44-FE08A086A168}" type="datetime1">
              <a:rPr lang="en-US" smtClean="0"/>
              <a:t>5/14/2025</a:t>
            </a:fld>
            <a:endParaRPr lang="en-US"/>
          </a:p>
        </p:txBody>
      </p:sp>
    </p:spTree>
    <p:extLst>
      <p:ext uri="{BB962C8B-B14F-4D97-AF65-F5344CB8AC3E}">
        <p14:creationId xmlns:p14="http://schemas.microsoft.com/office/powerpoint/2010/main" val="2238965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cơ khí</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8D042DC5-739D-44C0-9FD5-509986EBBBD3}"/>
              </a:ext>
            </a:extLst>
          </p:cNvPr>
          <p:cNvSpPr txBox="1"/>
          <p:nvPr/>
        </p:nvSpPr>
        <p:spPr>
          <a:xfrm>
            <a:off x="83133" y="2740223"/>
            <a:ext cx="7232067" cy="3354765"/>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Robot sẽ sử dụng động cơ GA25 cho cả 2 hệ thống trên Robot kết hợp với bộ truyền động đai.</a:t>
            </a:r>
          </a:p>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Vì thế thiết kế gá đỡ động cơ GA25 với các rãnh cơ cấu trượt để có thể điều chỉnh vị trí của động cơ và căng dây đai truyền động</a:t>
            </a:r>
          </a:p>
          <a:p>
            <a:pPr algn="just"/>
            <a:endParaRPr lang="vi-VN" sz="3200" dirty="0">
              <a:effectLst/>
              <a:latin typeface="Times New Roman" panose="02020603050405020304" pitchFamily="18" charset="0"/>
              <a:ea typeface="Yu Gothic" panose="020B0400000000000000" pitchFamily="34" charset="-128"/>
            </a:endParaRPr>
          </a:p>
        </p:txBody>
      </p:sp>
      <p:sp>
        <p:nvSpPr>
          <p:cNvPr id="12" name="TextBox 11">
            <a:extLst>
              <a:ext uri="{FF2B5EF4-FFF2-40B4-BE49-F238E27FC236}">
                <a16:creationId xmlns:a16="http://schemas.microsoft.com/office/drawing/2014/main" id="{DF668FF0-3FBF-43C3-A2A2-D9107BA28652}"/>
              </a:ext>
            </a:extLst>
          </p:cNvPr>
          <p:cNvSpPr txBox="1"/>
          <p:nvPr/>
        </p:nvSpPr>
        <p:spPr>
          <a:xfrm>
            <a:off x="4641611" y="2251050"/>
            <a:ext cx="6793706" cy="584775"/>
          </a:xfrm>
          <a:prstGeom prst="rect">
            <a:avLst/>
          </a:prstGeom>
          <a:noFill/>
        </p:spPr>
        <p:txBody>
          <a:bodyPr wrap="square">
            <a:spAutoFit/>
          </a:bodyPr>
          <a:lstStyle/>
          <a:p>
            <a:pPr algn="just"/>
            <a:r>
              <a:rPr lang="vi-VN" sz="3200" b="1" dirty="0">
                <a:solidFill>
                  <a:srgbClr val="0070C0"/>
                </a:solidFill>
                <a:latin typeface="Times New Roman" panose="02020603050405020304" pitchFamily="18" charset="0"/>
                <a:ea typeface="Yu Gothic" panose="020B0400000000000000" pitchFamily="34" charset="-128"/>
              </a:rPr>
              <a:t>Gá đỡ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pic>
        <p:nvPicPr>
          <p:cNvPr id="10" name="Picture 9" descr="A drawing of a metal piece&#10;&#10;AI-generated content may be incorrect.">
            <a:extLst>
              <a:ext uri="{FF2B5EF4-FFF2-40B4-BE49-F238E27FC236}">
                <a16:creationId xmlns:a16="http://schemas.microsoft.com/office/drawing/2014/main" id="{B4DE985D-7E1D-40EA-9BBE-55E02065B9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4533" y="2735557"/>
            <a:ext cx="4717467" cy="4122443"/>
          </a:xfrm>
          <a:prstGeom prst="rect">
            <a:avLst/>
          </a:prstGeom>
        </p:spPr>
      </p:pic>
      <p:sp>
        <p:nvSpPr>
          <p:cNvPr id="2" name="Slide Number Placeholder 1">
            <a:extLst>
              <a:ext uri="{FF2B5EF4-FFF2-40B4-BE49-F238E27FC236}">
                <a16:creationId xmlns:a16="http://schemas.microsoft.com/office/drawing/2014/main" id="{DE0F3758-7555-A742-3487-D084BC6C31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4" name="Date Placeholder 3">
            <a:extLst>
              <a:ext uri="{FF2B5EF4-FFF2-40B4-BE49-F238E27FC236}">
                <a16:creationId xmlns:a16="http://schemas.microsoft.com/office/drawing/2014/main" id="{0765BE81-2D39-248E-B3D4-26AEBA01A53D}"/>
              </a:ext>
            </a:extLst>
          </p:cNvPr>
          <p:cNvSpPr>
            <a:spLocks noGrp="1"/>
          </p:cNvSpPr>
          <p:nvPr>
            <p:ph type="dt" idx="10"/>
          </p:nvPr>
        </p:nvSpPr>
        <p:spPr/>
        <p:txBody>
          <a:bodyPr/>
          <a:lstStyle/>
          <a:p>
            <a:fld id="{0FA0DEB2-EF12-4DC5-89C3-DDBFD053146C}" type="datetime1">
              <a:rPr lang="en-US" smtClean="0"/>
              <a:t>5/14/2025</a:t>
            </a:fld>
            <a:endParaRPr lang="en-US"/>
          </a:p>
        </p:txBody>
      </p:sp>
    </p:spTree>
    <p:extLst>
      <p:ext uri="{BB962C8B-B14F-4D97-AF65-F5344CB8AC3E}">
        <p14:creationId xmlns:p14="http://schemas.microsoft.com/office/powerpoint/2010/main" val="159337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cơ khí</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8D042DC5-739D-44C0-9FD5-509986EBBBD3}"/>
              </a:ext>
            </a:extLst>
          </p:cNvPr>
          <p:cNvSpPr txBox="1"/>
          <p:nvPr/>
        </p:nvSpPr>
        <p:spPr>
          <a:xfrm>
            <a:off x="564987" y="2717651"/>
            <a:ext cx="8304552" cy="464742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400" dirty="0">
                <a:effectLst/>
                <a:latin typeface="Times New Roman" panose="02020603050405020304" pitchFamily="18" charset="0"/>
                <a:ea typeface="Yu Gothic" panose="020B0400000000000000" pitchFamily="34" charset="-128"/>
              </a:rPr>
              <a:t> </a:t>
            </a:r>
            <a:r>
              <a:rPr lang="vi-VN" sz="2400" dirty="0">
                <a:effectLst/>
                <a:latin typeface="Times New Roman" panose="02020603050405020304" pitchFamily="18" charset="0"/>
                <a:ea typeface="Yu Gothic" panose="020B0400000000000000" pitchFamily="34" charset="-128"/>
              </a:rPr>
              <a:t>K</a:t>
            </a:r>
            <a:r>
              <a:rPr lang="en-US" sz="2400" dirty="0">
                <a:effectLst/>
                <a:latin typeface="Times New Roman" panose="02020603050405020304" pitchFamily="18" charset="0"/>
                <a:ea typeface="Yu Gothic" panose="020B0400000000000000" pitchFamily="34" charset="-128"/>
              </a:rPr>
              <a:t>hi </a:t>
            </a:r>
            <a:r>
              <a:rPr lang="en-US" sz="2400" dirty="0" err="1">
                <a:effectLst/>
                <a:latin typeface="Times New Roman" panose="02020603050405020304" pitchFamily="18" charset="0"/>
                <a:ea typeface="Yu Gothic" panose="020B0400000000000000" pitchFamily="34" charset="-128"/>
              </a:rPr>
              <a:t>thực</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nghiệm</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sẽ</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không</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thể</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tránh</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khỏi</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việc</a:t>
            </a:r>
            <a:r>
              <a:rPr lang="en-US" sz="2400" dirty="0">
                <a:effectLst/>
                <a:latin typeface="Times New Roman" panose="02020603050405020304" pitchFamily="18" charset="0"/>
                <a:ea typeface="Yu Gothic" panose="020B0400000000000000" pitchFamily="34" charset="-128"/>
              </a:rPr>
              <a:t> Robot </a:t>
            </a:r>
            <a:r>
              <a:rPr lang="en-US" sz="2400" dirty="0" err="1">
                <a:effectLst/>
                <a:latin typeface="Times New Roman" panose="02020603050405020304" pitchFamily="18" charset="0"/>
                <a:ea typeface="Yu Gothic" panose="020B0400000000000000" pitchFamily="34" charset="-128"/>
              </a:rPr>
              <a:t>bị</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mất</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kiểm</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soát</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mà</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ngã</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xuống</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đất</a:t>
            </a:r>
            <a:r>
              <a:rPr lang="vi-VN" sz="2400" dirty="0">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sẽ</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bị</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hỏng</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hoặc</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làm</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dịch</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chuyển</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các</a:t>
            </a:r>
            <a:r>
              <a:rPr lang="en-US" sz="2400" dirty="0">
                <a:effectLst/>
                <a:latin typeface="Times New Roman" panose="02020603050405020304" pitchFamily="18" charset="0"/>
                <a:ea typeface="Yu Gothic" panose="020B0400000000000000" pitchFamily="34" charset="-128"/>
              </a:rPr>
              <a:t> chi </a:t>
            </a:r>
            <a:r>
              <a:rPr lang="en-US" sz="2400" dirty="0" err="1">
                <a:effectLst/>
                <a:latin typeface="Times New Roman" panose="02020603050405020304" pitchFamily="18" charset="0"/>
                <a:ea typeface="Yu Gothic" panose="020B0400000000000000" pitchFamily="34" charset="-128"/>
              </a:rPr>
              <a:t>tiết</a:t>
            </a:r>
            <a:r>
              <a:rPr lang="en-US" sz="2400" dirty="0">
                <a:effectLst/>
                <a:latin typeface="Times New Roman" panose="02020603050405020304" pitchFamily="18" charset="0"/>
                <a:ea typeface="Yu Gothic" panose="020B0400000000000000" pitchFamily="34" charset="-128"/>
              </a:rPr>
              <a:t>.</a:t>
            </a:r>
            <a:endParaRPr lang="vi-VN" sz="2400" dirty="0">
              <a:effectLst/>
              <a:latin typeface="Times New Roman" panose="02020603050405020304" pitchFamily="18" charset="0"/>
              <a:ea typeface="Yu Gothic" panose="020B0400000000000000" pitchFamily="34" charset="-128"/>
            </a:endParaRPr>
          </a:p>
          <a:p>
            <a:pPr marL="342900" indent="-342900" algn="just">
              <a:lnSpc>
                <a:spcPct val="150000"/>
              </a:lnSpc>
              <a:buFont typeface="Wingdings" panose="05000000000000000000" pitchFamily="2" charset="2"/>
              <a:buChar char="Ø"/>
            </a:pPr>
            <a:r>
              <a:rPr lang="en-US" sz="2400" dirty="0">
                <a:effectLst/>
                <a:latin typeface="Times New Roman" panose="02020603050405020304" pitchFamily="18" charset="0"/>
                <a:ea typeface="Yu Gothic" panose="020B0400000000000000" pitchFamily="34" charset="-128"/>
              </a:rPr>
              <a:t> </a:t>
            </a:r>
            <a:r>
              <a:rPr lang="vi-VN" sz="2400" dirty="0">
                <a:latin typeface="Times New Roman" panose="02020603050405020304" pitchFamily="18" charset="0"/>
                <a:ea typeface="Yu Gothic" panose="020B0400000000000000" pitchFamily="34" charset="-128"/>
              </a:rPr>
              <a:t>Vì vậy nhóm thiết kế các chân chống phụ ở 4 góc robot với góc nghiêng 10 độ (bằng với góc nghiêng tối đa robot có thể cân bằng được mà nhóm lựa chọn)</a:t>
            </a:r>
          </a:p>
          <a:p>
            <a:pPr algn="just">
              <a:lnSpc>
                <a:spcPct val="150000"/>
              </a:lnSpc>
            </a:pPr>
            <a:endParaRPr lang="en-US" sz="3200" dirty="0">
              <a:effectLst/>
              <a:latin typeface="Times New Roman" panose="02020603050405020304" pitchFamily="18" charset="0"/>
              <a:ea typeface="Yu Gothic" panose="020B0400000000000000" pitchFamily="34" charset="-128"/>
            </a:endParaRPr>
          </a:p>
          <a:p>
            <a:pPr algn="just"/>
            <a:endParaRPr lang="vi-VN" sz="3200" dirty="0">
              <a:effectLst/>
              <a:latin typeface="Times New Roman" panose="02020603050405020304" pitchFamily="18" charset="0"/>
              <a:ea typeface="Yu Gothic" panose="020B0400000000000000" pitchFamily="34" charset="-128"/>
            </a:endParaRPr>
          </a:p>
        </p:txBody>
      </p:sp>
      <p:sp>
        <p:nvSpPr>
          <p:cNvPr id="12" name="TextBox 11">
            <a:extLst>
              <a:ext uri="{FF2B5EF4-FFF2-40B4-BE49-F238E27FC236}">
                <a16:creationId xmlns:a16="http://schemas.microsoft.com/office/drawing/2014/main" id="{DF668FF0-3FBF-43C3-A2A2-D9107BA28652}"/>
              </a:ext>
            </a:extLst>
          </p:cNvPr>
          <p:cNvSpPr txBox="1"/>
          <p:nvPr/>
        </p:nvSpPr>
        <p:spPr>
          <a:xfrm>
            <a:off x="4641611" y="2251050"/>
            <a:ext cx="6793706" cy="584775"/>
          </a:xfrm>
          <a:prstGeom prst="rect">
            <a:avLst/>
          </a:prstGeom>
          <a:noFill/>
        </p:spPr>
        <p:txBody>
          <a:bodyPr wrap="square">
            <a:spAutoFit/>
          </a:bodyPr>
          <a:lstStyle/>
          <a:p>
            <a:pPr algn="just"/>
            <a:r>
              <a:rPr lang="vi-VN" sz="3200" b="1" dirty="0">
                <a:solidFill>
                  <a:srgbClr val="0070C0"/>
                </a:solidFill>
                <a:effectLst/>
                <a:latin typeface="Times New Roman" panose="02020603050405020304" pitchFamily="18" charset="0"/>
                <a:ea typeface="Yu Gothic" panose="020B0400000000000000" pitchFamily="34" charset="-128"/>
              </a:rPr>
              <a:t>Cơ cấu an toàn</a:t>
            </a:r>
            <a:endParaRPr lang="en-US" sz="3200" dirty="0">
              <a:solidFill>
                <a:srgbClr val="0070C0"/>
              </a:solidFill>
              <a:effectLst/>
              <a:latin typeface="Times New Roman" panose="02020603050405020304" pitchFamily="18" charset="0"/>
              <a:ea typeface="Yu Gothic" panose="020B0400000000000000" pitchFamily="34" charset="-128"/>
            </a:endParaRPr>
          </a:p>
        </p:txBody>
      </p:sp>
      <p:pic>
        <p:nvPicPr>
          <p:cNvPr id="4" name="Picture 3">
            <a:extLst>
              <a:ext uri="{FF2B5EF4-FFF2-40B4-BE49-F238E27FC236}">
                <a16:creationId xmlns:a16="http://schemas.microsoft.com/office/drawing/2014/main" id="{01B25F37-6E43-40F1-9F2F-AB419F28809F}"/>
              </a:ext>
            </a:extLst>
          </p:cNvPr>
          <p:cNvPicPr>
            <a:picLocks noChangeAspect="1"/>
          </p:cNvPicPr>
          <p:nvPr/>
        </p:nvPicPr>
        <p:blipFill>
          <a:blip r:embed="rId6"/>
          <a:stretch>
            <a:fillRect/>
          </a:stretch>
        </p:blipFill>
        <p:spPr>
          <a:xfrm>
            <a:off x="8920431" y="1562689"/>
            <a:ext cx="3271569" cy="2559094"/>
          </a:xfrm>
          <a:prstGeom prst="rect">
            <a:avLst/>
          </a:prstGeom>
        </p:spPr>
      </p:pic>
      <p:pic>
        <p:nvPicPr>
          <p:cNvPr id="6" name="Picture 5">
            <a:extLst>
              <a:ext uri="{FF2B5EF4-FFF2-40B4-BE49-F238E27FC236}">
                <a16:creationId xmlns:a16="http://schemas.microsoft.com/office/drawing/2014/main" id="{7D0E00F7-D3E9-4A72-BF15-CCA9C0E18C82}"/>
              </a:ext>
            </a:extLst>
          </p:cNvPr>
          <p:cNvPicPr>
            <a:picLocks noChangeAspect="1"/>
          </p:cNvPicPr>
          <p:nvPr/>
        </p:nvPicPr>
        <p:blipFill>
          <a:blip r:embed="rId7"/>
          <a:stretch>
            <a:fillRect/>
          </a:stretch>
        </p:blipFill>
        <p:spPr>
          <a:xfrm>
            <a:off x="8971321" y="4109869"/>
            <a:ext cx="3169787" cy="2559094"/>
          </a:xfrm>
          <a:prstGeom prst="rect">
            <a:avLst/>
          </a:prstGeom>
        </p:spPr>
      </p:pic>
      <p:sp>
        <p:nvSpPr>
          <p:cNvPr id="2" name="Slide Number Placeholder 1">
            <a:extLst>
              <a:ext uri="{FF2B5EF4-FFF2-40B4-BE49-F238E27FC236}">
                <a16:creationId xmlns:a16="http://schemas.microsoft.com/office/drawing/2014/main" id="{039E39EC-E893-740C-E0B6-2044F23F01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Date Placeholder 4">
            <a:extLst>
              <a:ext uri="{FF2B5EF4-FFF2-40B4-BE49-F238E27FC236}">
                <a16:creationId xmlns:a16="http://schemas.microsoft.com/office/drawing/2014/main" id="{EAF8EAB6-5FB2-3A92-FAD5-457558B863BA}"/>
              </a:ext>
            </a:extLst>
          </p:cNvPr>
          <p:cNvSpPr>
            <a:spLocks noGrp="1"/>
          </p:cNvSpPr>
          <p:nvPr>
            <p:ph type="dt" idx="10"/>
          </p:nvPr>
        </p:nvSpPr>
        <p:spPr/>
        <p:txBody>
          <a:bodyPr/>
          <a:lstStyle/>
          <a:p>
            <a:fld id="{C05AFA70-F471-4E8C-948C-871091347AE3}" type="datetime1">
              <a:rPr lang="en-US" smtClean="0"/>
              <a:t>5/14/2025</a:t>
            </a:fld>
            <a:endParaRPr lang="en-US"/>
          </a:p>
        </p:txBody>
      </p:sp>
    </p:spTree>
    <p:extLst>
      <p:ext uri="{BB962C8B-B14F-4D97-AF65-F5344CB8AC3E}">
        <p14:creationId xmlns:p14="http://schemas.microsoft.com/office/powerpoint/2010/main" val="1531826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cơ khí</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12" name="TextBox 11">
            <a:extLst>
              <a:ext uri="{FF2B5EF4-FFF2-40B4-BE49-F238E27FC236}">
                <a16:creationId xmlns:a16="http://schemas.microsoft.com/office/drawing/2014/main" id="{DF668FF0-3FBF-43C3-A2A2-D9107BA28652}"/>
              </a:ext>
            </a:extLst>
          </p:cNvPr>
          <p:cNvSpPr txBox="1"/>
          <p:nvPr/>
        </p:nvSpPr>
        <p:spPr>
          <a:xfrm>
            <a:off x="4641611" y="2251050"/>
            <a:ext cx="6793706" cy="584775"/>
          </a:xfrm>
          <a:prstGeom prst="rect">
            <a:avLst/>
          </a:prstGeom>
          <a:noFill/>
        </p:spPr>
        <p:txBody>
          <a:bodyPr wrap="square">
            <a:spAutoFit/>
          </a:bodyPr>
          <a:lstStyle/>
          <a:p>
            <a:pPr algn="just"/>
            <a:r>
              <a:rPr lang="vi-VN" sz="3200" b="1" dirty="0">
                <a:solidFill>
                  <a:srgbClr val="0070C0"/>
                </a:solidFill>
                <a:latin typeface="Times New Roman" panose="02020603050405020304" pitchFamily="18" charset="0"/>
                <a:ea typeface="Yu Gothic" panose="020B0400000000000000" pitchFamily="34" charset="-128"/>
              </a:rPr>
              <a:t>Tổng thể Robot</a:t>
            </a:r>
            <a:endParaRPr lang="en-US" sz="3200" dirty="0">
              <a:solidFill>
                <a:srgbClr val="0070C0"/>
              </a:solidFill>
              <a:effectLst/>
              <a:latin typeface="Times New Roman" panose="02020603050405020304" pitchFamily="18" charset="0"/>
              <a:ea typeface="Yu Gothic" panose="020B0400000000000000" pitchFamily="34" charset="-128"/>
            </a:endParaRPr>
          </a:p>
        </p:txBody>
      </p:sp>
      <p:pic>
        <p:nvPicPr>
          <p:cNvPr id="8" name="Picture 7">
            <a:extLst>
              <a:ext uri="{FF2B5EF4-FFF2-40B4-BE49-F238E27FC236}">
                <a16:creationId xmlns:a16="http://schemas.microsoft.com/office/drawing/2014/main" id="{A71CD5F7-B3E4-4D4B-8211-00D38E8031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070325" y="2994289"/>
            <a:ext cx="6122325" cy="3863711"/>
          </a:xfrm>
          <a:prstGeom prst="rect">
            <a:avLst/>
          </a:prstGeom>
          <a:noFill/>
        </p:spPr>
      </p:pic>
      <p:pic>
        <p:nvPicPr>
          <p:cNvPr id="4" name="Picture 3">
            <a:extLst>
              <a:ext uri="{FF2B5EF4-FFF2-40B4-BE49-F238E27FC236}">
                <a16:creationId xmlns:a16="http://schemas.microsoft.com/office/drawing/2014/main" id="{01D90226-5853-4E6E-BD24-75321753CC8B}"/>
              </a:ext>
            </a:extLst>
          </p:cNvPr>
          <p:cNvPicPr>
            <a:picLocks noChangeAspect="1"/>
          </p:cNvPicPr>
          <p:nvPr/>
        </p:nvPicPr>
        <p:blipFill>
          <a:blip r:embed="rId7"/>
          <a:stretch>
            <a:fillRect/>
          </a:stretch>
        </p:blipFill>
        <p:spPr>
          <a:xfrm>
            <a:off x="7192650" y="2994289"/>
            <a:ext cx="4371066" cy="3863710"/>
          </a:xfrm>
          <a:prstGeom prst="rect">
            <a:avLst/>
          </a:prstGeom>
        </p:spPr>
      </p:pic>
      <p:sp>
        <p:nvSpPr>
          <p:cNvPr id="2" name="Slide Number Placeholder 1">
            <a:extLst>
              <a:ext uri="{FF2B5EF4-FFF2-40B4-BE49-F238E27FC236}">
                <a16:creationId xmlns:a16="http://schemas.microsoft.com/office/drawing/2014/main" id="{88B30538-998F-6C6A-6982-28B7C14C20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Date Placeholder 4">
            <a:extLst>
              <a:ext uri="{FF2B5EF4-FFF2-40B4-BE49-F238E27FC236}">
                <a16:creationId xmlns:a16="http://schemas.microsoft.com/office/drawing/2014/main" id="{6B0CF4F2-FE77-B46F-9B1D-56DD093D72C7}"/>
              </a:ext>
            </a:extLst>
          </p:cNvPr>
          <p:cNvSpPr>
            <a:spLocks noGrp="1"/>
          </p:cNvSpPr>
          <p:nvPr>
            <p:ph type="dt" idx="10"/>
          </p:nvPr>
        </p:nvSpPr>
        <p:spPr/>
        <p:txBody>
          <a:bodyPr/>
          <a:lstStyle/>
          <a:p>
            <a:fld id="{FE9AFE42-E529-481A-8B4F-4FB31EC997BB}" type="datetime1">
              <a:rPr lang="en-US" smtClean="0"/>
              <a:t>5/14/2025</a:t>
            </a:fld>
            <a:endParaRPr lang="en-US"/>
          </a:p>
        </p:txBody>
      </p:sp>
    </p:spTree>
    <p:extLst>
      <p:ext uri="{BB962C8B-B14F-4D97-AF65-F5344CB8AC3E}">
        <p14:creationId xmlns:p14="http://schemas.microsoft.com/office/powerpoint/2010/main" val="3042137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a:solidFill>
                  <a:srgbClr val="0070C0"/>
                </a:solidFill>
                <a:latin typeface="Times New Roman" panose="02020603050405020304" pitchFamily="18" charset="0"/>
                <a:ea typeface="Yu Gothic" panose="020B0400000000000000" pitchFamily="34" charset="-128"/>
              </a:rPr>
              <a:t>Tính toán và chọn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518532" y="2683111"/>
            <a:ext cx="11212484" cy="3349956"/>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vi-VN" sz="2400" b="1" dirty="0">
                <a:latin typeface="Times New Roman" panose="02020603050405020304" pitchFamily="18" charset="0"/>
                <a:ea typeface="Yu Gothic" panose="020B0400000000000000" pitchFamily="34" charset="-128"/>
              </a:rPr>
              <a:t>Đ</a:t>
            </a:r>
            <a:r>
              <a:rPr lang="vi-VN" sz="2400" b="1" dirty="0">
                <a:effectLst/>
                <a:latin typeface="Times New Roman" panose="02020603050405020304" pitchFamily="18" charset="0"/>
                <a:ea typeface="Yu Gothic" panose="020B0400000000000000" pitchFamily="34" charset="-128"/>
              </a:rPr>
              <a:t>ộng cơ trên</a:t>
            </a:r>
          </a:p>
          <a:p>
            <a:pPr marL="285750" indent="-285750" algn="just">
              <a:lnSpc>
                <a:spcPct val="150000"/>
              </a:lnSpc>
              <a:buFont typeface="Wingdings" panose="05000000000000000000" pitchFamily="2" charset="2"/>
              <a:buChar char="Ø"/>
            </a:pPr>
            <a:r>
              <a:rPr lang="en-US" sz="2400" b="1" dirty="0" err="1">
                <a:effectLst/>
                <a:latin typeface="Times New Roman" panose="02020603050405020304" pitchFamily="18" charset="0"/>
                <a:ea typeface="Yu Gothic" panose="020B0400000000000000" pitchFamily="34" charset="-128"/>
              </a:rPr>
              <a:t>Momen</a:t>
            </a:r>
            <a:r>
              <a:rPr lang="en-US" sz="2400" b="1" dirty="0">
                <a:effectLst/>
                <a:latin typeface="Times New Roman" panose="02020603050405020304" pitchFamily="18" charset="0"/>
                <a:ea typeface="Yu Gothic" panose="020B0400000000000000" pitchFamily="34" charset="-128"/>
              </a:rPr>
              <a:t> </a:t>
            </a:r>
            <a:r>
              <a:rPr lang="en-US" sz="2400" b="1" dirty="0" err="1">
                <a:effectLst/>
                <a:latin typeface="Times New Roman" panose="02020603050405020304" pitchFamily="18" charset="0"/>
                <a:ea typeface="Yu Gothic" panose="020B0400000000000000" pitchFamily="34" charset="-128"/>
              </a:rPr>
              <a:t>quán</a:t>
            </a:r>
            <a:r>
              <a:rPr lang="en-US" sz="2400" b="1" dirty="0">
                <a:effectLst/>
                <a:latin typeface="Times New Roman" panose="02020603050405020304" pitchFamily="18" charset="0"/>
                <a:ea typeface="Yu Gothic" panose="020B0400000000000000" pitchFamily="34" charset="-128"/>
              </a:rPr>
              <a:t> </a:t>
            </a:r>
            <a:r>
              <a:rPr lang="en-US" sz="2400" b="1" dirty="0" err="1">
                <a:effectLst/>
                <a:latin typeface="Times New Roman" panose="02020603050405020304" pitchFamily="18" charset="0"/>
                <a:ea typeface="Yu Gothic" panose="020B0400000000000000" pitchFamily="34" charset="-128"/>
              </a:rPr>
              <a:t>tính</a:t>
            </a:r>
            <a:r>
              <a:rPr lang="en-US" sz="2400" b="1" dirty="0">
                <a:effectLst/>
                <a:latin typeface="Times New Roman" panose="02020603050405020304" pitchFamily="18" charset="0"/>
                <a:ea typeface="Yu Gothic" panose="020B0400000000000000" pitchFamily="34" charset="-128"/>
              </a:rPr>
              <a:t> </a:t>
            </a:r>
            <a:r>
              <a:rPr lang="vi-VN" sz="2400" b="1" dirty="0">
                <a:effectLst/>
                <a:latin typeface="Times New Roman" panose="02020603050405020304" pitchFamily="18" charset="0"/>
                <a:ea typeface="Yu Gothic" panose="020B0400000000000000" pitchFamily="34" charset="-128"/>
              </a:rPr>
              <a:t>Robot </a:t>
            </a:r>
          </a:p>
          <a:p>
            <a:pPr algn="just">
              <a:lnSpc>
                <a:spcPct val="150000"/>
              </a:lnSpc>
            </a:pPr>
            <a:r>
              <a:rPr lang="vi-VN" sz="2400" dirty="0">
                <a:latin typeface="Times New Roman" panose="02020603050405020304" pitchFamily="18" charset="0"/>
                <a:ea typeface="Yu Gothic" panose="020B0400000000000000" pitchFamily="34" charset="-128"/>
              </a:rPr>
              <a:t>S</a:t>
            </a:r>
            <a:r>
              <a:rPr lang="vi-VN" sz="2400" dirty="0">
                <a:effectLst/>
                <a:latin typeface="Times New Roman" panose="02020603050405020304" pitchFamily="18" charset="0"/>
                <a:ea typeface="Yu Gothic" panose="020B0400000000000000" pitchFamily="34" charset="-128"/>
              </a:rPr>
              <a:t>ử dụng công cụ Mass Properties trên SolidWorks tính được moment quán tính của Robot có giá trị như sau:</a:t>
            </a:r>
          </a:p>
          <a:p>
            <a:pPr algn="just">
              <a:lnSpc>
                <a:spcPct val="150000"/>
              </a:lnSpc>
            </a:pPr>
            <a:endParaRPr lang="vi-VN" sz="2400" dirty="0">
              <a:effectLst/>
              <a:latin typeface="Times New Roman" panose="02020603050405020304" pitchFamily="18" charset="0"/>
              <a:ea typeface="Yu Gothic" panose="020B0400000000000000" pitchFamily="34" charset="-128"/>
            </a:endParaRPr>
          </a:p>
          <a:p>
            <a:pPr algn="just">
              <a:lnSpc>
                <a:spcPct val="150000"/>
              </a:lnSpc>
            </a:pPr>
            <a:endParaRPr lang="vi-VN" sz="2400" dirty="0">
              <a:effectLst/>
              <a:latin typeface="Times New Roman" panose="02020603050405020304" pitchFamily="18" charset="0"/>
              <a:ea typeface="Yu Gothic" panose="020B0400000000000000" pitchFamily="34" charset="-128"/>
            </a:endParaRPr>
          </a:p>
        </p:txBody>
      </p:sp>
      <p:pic>
        <p:nvPicPr>
          <p:cNvPr id="1031" name="Picture 7">
            <a:extLst>
              <a:ext uri="{FF2B5EF4-FFF2-40B4-BE49-F238E27FC236}">
                <a16:creationId xmlns:a16="http://schemas.microsoft.com/office/drawing/2014/main" id="{4783B05C-B28C-48B9-A2B5-CF7052560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799" y="5022935"/>
            <a:ext cx="4387060" cy="58494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C8EED218-6F11-4CA9-BDE9-304C97A8F2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8366" y="3328659"/>
            <a:ext cx="899908" cy="58494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1913EB9-D035-7FD6-C956-3301828221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Date Placeholder 3">
            <a:extLst>
              <a:ext uri="{FF2B5EF4-FFF2-40B4-BE49-F238E27FC236}">
                <a16:creationId xmlns:a16="http://schemas.microsoft.com/office/drawing/2014/main" id="{84E7B298-5DAF-0136-4F6C-9274BCD45858}"/>
              </a:ext>
            </a:extLst>
          </p:cNvPr>
          <p:cNvSpPr>
            <a:spLocks noGrp="1"/>
          </p:cNvSpPr>
          <p:nvPr>
            <p:ph type="dt" idx="10"/>
          </p:nvPr>
        </p:nvSpPr>
        <p:spPr/>
        <p:txBody>
          <a:bodyPr/>
          <a:lstStyle/>
          <a:p>
            <a:fld id="{6D08031D-D45E-4409-913C-04A228BB3234}" type="datetime1">
              <a:rPr lang="en-US" smtClean="0"/>
              <a:t>5/14/2025</a:t>
            </a:fld>
            <a:endParaRPr lang="en-US"/>
          </a:p>
        </p:txBody>
      </p:sp>
    </p:spTree>
    <p:extLst>
      <p:ext uri="{BB962C8B-B14F-4D97-AF65-F5344CB8AC3E}">
        <p14:creationId xmlns:p14="http://schemas.microsoft.com/office/powerpoint/2010/main" val="4260967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a:solidFill>
                  <a:srgbClr val="0070C0"/>
                </a:solidFill>
                <a:latin typeface="Times New Roman" panose="02020603050405020304" pitchFamily="18" charset="0"/>
                <a:ea typeface="Yu Gothic" panose="020B0400000000000000" pitchFamily="34" charset="-128"/>
              </a:rPr>
              <a:t>Tính toán và chọn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89758" y="2615552"/>
            <a:ext cx="11212484" cy="3349956"/>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vi-VN" sz="2400" b="1" dirty="0">
                <a:latin typeface="Times New Roman" panose="02020603050405020304" pitchFamily="18" charset="0"/>
                <a:ea typeface="Yu Gothic" panose="020B0400000000000000" pitchFamily="34" charset="-128"/>
              </a:rPr>
              <a:t>Đ</a:t>
            </a:r>
            <a:r>
              <a:rPr lang="vi-VN" sz="2400" b="1" dirty="0">
                <a:effectLst/>
                <a:latin typeface="Times New Roman" panose="02020603050405020304" pitchFamily="18" charset="0"/>
                <a:ea typeface="Yu Gothic" panose="020B0400000000000000" pitchFamily="34" charset="-128"/>
              </a:rPr>
              <a:t>ộng cơ trên</a:t>
            </a:r>
            <a:endParaRPr lang="en-US" sz="2400" dirty="0">
              <a:effectLst/>
              <a:latin typeface="Times New Roman" panose="02020603050405020304" pitchFamily="18" charset="0"/>
              <a:ea typeface="Yu Gothic" panose="020B0400000000000000" pitchFamily="34" charset="-128"/>
            </a:endParaRPr>
          </a:p>
          <a:p>
            <a:pPr marL="342900" indent="-342900" algn="just">
              <a:lnSpc>
                <a:spcPct val="150000"/>
              </a:lnSpc>
              <a:buFont typeface="Wingdings" panose="05000000000000000000" pitchFamily="2" charset="2"/>
              <a:buChar char="Ø"/>
            </a:pPr>
            <a:r>
              <a:rPr lang="vi-VN" sz="2400" b="1" dirty="0">
                <a:effectLst/>
                <a:latin typeface="Times New Roman" panose="02020603050405020304" pitchFamily="18" charset="0"/>
                <a:ea typeface="Yu Gothic" panose="020B0400000000000000" pitchFamily="34" charset="-128"/>
              </a:rPr>
              <a:t>Vận tốc góc của Robot</a:t>
            </a:r>
          </a:p>
          <a:p>
            <a:pPr algn="just">
              <a:lnSpc>
                <a:spcPct val="150000"/>
              </a:lnSpc>
            </a:pPr>
            <a:r>
              <a:rPr lang="vi-VN" sz="2400" dirty="0">
                <a:latin typeface="Times New Roman" panose="02020603050405020304" pitchFamily="18" charset="0"/>
                <a:ea typeface="Yu Gothic" panose="020B0400000000000000" pitchFamily="34" charset="-128"/>
              </a:rPr>
              <a:t>Sử dụng cảm biến IMU đo vận tốc góc robot khi ngã từ vị trí cân bằng đến khoảng 10-20 độ và đọc thông qua Serial Monitor để lựa chọn vận tốc góc lớn nhất là: </a:t>
            </a:r>
          </a:p>
          <a:p>
            <a:pPr algn="just">
              <a:lnSpc>
                <a:spcPct val="150000"/>
              </a:lnSpc>
            </a:pPr>
            <a:endParaRPr lang="vi-VN" sz="2400" dirty="0">
              <a:effectLst/>
              <a:latin typeface="Times New Roman" panose="02020603050405020304" pitchFamily="18" charset="0"/>
              <a:ea typeface="Yu Gothic" panose="020B0400000000000000" pitchFamily="34" charset="-128"/>
            </a:endParaRPr>
          </a:p>
          <a:p>
            <a:pPr algn="just">
              <a:lnSpc>
                <a:spcPct val="150000"/>
              </a:lnSpc>
            </a:pPr>
            <a:endParaRPr lang="vi-VN" sz="2400" dirty="0">
              <a:effectLst/>
              <a:latin typeface="Times New Roman" panose="02020603050405020304" pitchFamily="18" charset="0"/>
              <a:ea typeface="Yu Gothic" panose="020B0400000000000000" pitchFamily="34" charset="-128"/>
            </a:endParaRPr>
          </a:p>
        </p:txBody>
      </p:sp>
      <p:pic>
        <p:nvPicPr>
          <p:cNvPr id="1035" name="Picture 11">
            <a:extLst>
              <a:ext uri="{FF2B5EF4-FFF2-40B4-BE49-F238E27FC236}">
                <a16:creationId xmlns:a16="http://schemas.microsoft.com/office/drawing/2014/main" id="{06B7E28E-2F14-4FC7-B31F-CF32DEB40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3056" y="5101370"/>
            <a:ext cx="2880460" cy="5760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23DA5CF-858C-4140-A04B-FB2BF2E1B7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2523" y="3282982"/>
            <a:ext cx="921067" cy="55692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B29C7AF-8599-C49D-8282-01562DE3A3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4" name="Date Placeholder 3">
            <a:extLst>
              <a:ext uri="{FF2B5EF4-FFF2-40B4-BE49-F238E27FC236}">
                <a16:creationId xmlns:a16="http://schemas.microsoft.com/office/drawing/2014/main" id="{1E547D2E-8648-3ACB-EE8A-8C7DAE69D113}"/>
              </a:ext>
            </a:extLst>
          </p:cNvPr>
          <p:cNvSpPr>
            <a:spLocks noGrp="1"/>
          </p:cNvSpPr>
          <p:nvPr>
            <p:ph type="dt" idx="10"/>
          </p:nvPr>
        </p:nvSpPr>
        <p:spPr/>
        <p:txBody>
          <a:bodyPr/>
          <a:lstStyle/>
          <a:p>
            <a:fld id="{01C47C58-22CB-4E28-A4E7-5A375A0B248A}" type="datetime1">
              <a:rPr lang="en-US" smtClean="0"/>
              <a:t>5/14/2025</a:t>
            </a:fld>
            <a:endParaRPr lang="en-US"/>
          </a:p>
        </p:txBody>
      </p:sp>
    </p:spTree>
    <p:extLst>
      <p:ext uri="{BB962C8B-B14F-4D97-AF65-F5344CB8AC3E}">
        <p14:creationId xmlns:p14="http://schemas.microsoft.com/office/powerpoint/2010/main" val="3358420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a:solidFill>
                  <a:srgbClr val="0070C0"/>
                </a:solidFill>
                <a:latin typeface="Times New Roman" panose="02020603050405020304" pitchFamily="18" charset="0"/>
                <a:ea typeface="Yu Gothic" panose="020B0400000000000000" pitchFamily="34" charset="-128"/>
              </a:rPr>
              <a:t>Tính toán và chọn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89758" y="2558151"/>
            <a:ext cx="11212484" cy="3349956"/>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vi-VN" sz="2400" b="1" dirty="0">
                <a:latin typeface="Times New Roman" panose="02020603050405020304" pitchFamily="18" charset="0"/>
                <a:ea typeface="Yu Gothic" panose="020B0400000000000000" pitchFamily="34" charset="-128"/>
              </a:rPr>
              <a:t>Đ</a:t>
            </a:r>
            <a:r>
              <a:rPr lang="vi-VN" sz="2400" b="1" dirty="0">
                <a:effectLst/>
                <a:latin typeface="Times New Roman" panose="02020603050405020304" pitchFamily="18" charset="0"/>
                <a:ea typeface="Yu Gothic" panose="020B0400000000000000" pitchFamily="34" charset="-128"/>
              </a:rPr>
              <a:t>ộng cơ trên</a:t>
            </a:r>
          </a:p>
          <a:p>
            <a:pPr marL="342900" indent="-342900" algn="just">
              <a:lnSpc>
                <a:spcPct val="150000"/>
              </a:lnSpc>
              <a:buFont typeface="Wingdings" panose="05000000000000000000" pitchFamily="2" charset="2"/>
              <a:buChar char="Ø"/>
            </a:pPr>
            <a:r>
              <a:rPr lang="vi-VN" sz="2400" b="1" dirty="0">
                <a:effectLst/>
                <a:latin typeface="Times New Roman" panose="02020603050405020304" pitchFamily="18" charset="0"/>
                <a:ea typeface="Yu Gothic" panose="020B0400000000000000" pitchFamily="34" charset="-128"/>
              </a:rPr>
              <a:t>Momen quán tính của Reaction Wheel</a:t>
            </a:r>
          </a:p>
          <a:p>
            <a:pPr algn="just">
              <a:lnSpc>
                <a:spcPct val="150000"/>
              </a:lnSpc>
            </a:pPr>
            <a:endParaRPr lang="vi-VN" sz="2400" dirty="0">
              <a:effectLst/>
              <a:latin typeface="Times New Roman" panose="02020603050405020304" pitchFamily="18" charset="0"/>
              <a:ea typeface="Yu Gothic" panose="020B0400000000000000" pitchFamily="34" charset="-128"/>
            </a:endParaRPr>
          </a:p>
          <a:p>
            <a:pPr algn="just">
              <a:lnSpc>
                <a:spcPct val="150000"/>
              </a:lnSpc>
            </a:pPr>
            <a:endParaRPr lang="vi-VN" sz="2400" b="1" dirty="0">
              <a:latin typeface="Times New Roman" panose="02020603050405020304" pitchFamily="18" charset="0"/>
              <a:ea typeface="Yu Gothic" panose="020B0400000000000000" pitchFamily="34" charset="-128"/>
            </a:endParaRPr>
          </a:p>
          <a:p>
            <a:pPr marL="342900" indent="-342900" algn="just">
              <a:lnSpc>
                <a:spcPct val="150000"/>
              </a:lnSpc>
              <a:buFont typeface="Wingdings" panose="05000000000000000000" pitchFamily="2" charset="2"/>
              <a:buChar char="Ø"/>
            </a:pPr>
            <a:r>
              <a:rPr lang="vi-VN" sz="2400" b="1" dirty="0">
                <a:latin typeface="Times New Roman" panose="02020603050405020304" pitchFamily="18" charset="0"/>
                <a:ea typeface="Yu Gothic" panose="020B0400000000000000" pitchFamily="34" charset="-128"/>
              </a:rPr>
              <a:t>Số vòng quay tối thiểu của động cơ:</a:t>
            </a:r>
            <a:endParaRPr lang="vi-VN" sz="2400" b="1" dirty="0">
              <a:effectLst/>
              <a:latin typeface="Times New Roman" panose="02020603050405020304" pitchFamily="18" charset="0"/>
              <a:ea typeface="Yu Gothic" panose="020B0400000000000000" pitchFamily="34" charset="-128"/>
            </a:endParaRPr>
          </a:p>
          <a:p>
            <a:pPr algn="just">
              <a:lnSpc>
                <a:spcPct val="150000"/>
              </a:lnSpc>
            </a:pPr>
            <a:endParaRPr lang="vi-VN" sz="2400" dirty="0">
              <a:effectLst/>
              <a:latin typeface="Times New Roman" panose="02020603050405020304" pitchFamily="18" charset="0"/>
              <a:ea typeface="Yu Gothic" panose="020B0400000000000000" pitchFamily="34" charset="-128"/>
            </a:endParaRPr>
          </a:p>
        </p:txBody>
      </p:sp>
      <p:pic>
        <p:nvPicPr>
          <p:cNvPr id="1037" name="Picture 13">
            <a:extLst>
              <a:ext uri="{FF2B5EF4-FFF2-40B4-BE49-F238E27FC236}">
                <a16:creationId xmlns:a16="http://schemas.microsoft.com/office/drawing/2014/main" id="{4E11B8B8-D3C0-455D-882F-848630C21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4061" y="3757859"/>
            <a:ext cx="10725659" cy="83099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3213447-0360-4B6B-920F-FA07CF000E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6497" y="5541684"/>
            <a:ext cx="8387881" cy="99129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77A05A6-C7D0-48FD-F0D0-66C83D923C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4" name="Date Placeholder 3">
            <a:extLst>
              <a:ext uri="{FF2B5EF4-FFF2-40B4-BE49-F238E27FC236}">
                <a16:creationId xmlns:a16="http://schemas.microsoft.com/office/drawing/2014/main" id="{C9F0118D-146C-0511-29BD-78099797C758}"/>
              </a:ext>
            </a:extLst>
          </p:cNvPr>
          <p:cNvSpPr>
            <a:spLocks noGrp="1"/>
          </p:cNvSpPr>
          <p:nvPr>
            <p:ph type="dt" idx="10"/>
          </p:nvPr>
        </p:nvSpPr>
        <p:spPr/>
        <p:txBody>
          <a:bodyPr/>
          <a:lstStyle/>
          <a:p>
            <a:fld id="{C12BB4C7-07E5-4B68-BFEB-FA6942B1CA63}" type="datetime1">
              <a:rPr lang="en-US" smtClean="0"/>
              <a:t>5/14/2025</a:t>
            </a:fld>
            <a:endParaRPr lang="en-US"/>
          </a:p>
        </p:txBody>
      </p:sp>
    </p:spTree>
    <p:extLst>
      <p:ext uri="{BB962C8B-B14F-4D97-AF65-F5344CB8AC3E}">
        <p14:creationId xmlns:p14="http://schemas.microsoft.com/office/powerpoint/2010/main" val="466870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a:solidFill>
                  <a:srgbClr val="0070C0"/>
                </a:solidFill>
                <a:latin typeface="Times New Roman" panose="02020603050405020304" pitchFamily="18" charset="0"/>
                <a:ea typeface="Yu Gothic" panose="020B0400000000000000" pitchFamily="34" charset="-128"/>
              </a:rPr>
              <a:t>Tính toán và chọn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89757" y="2558151"/>
            <a:ext cx="7435175" cy="3349956"/>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vi-VN" sz="2400" b="1" dirty="0">
                <a:latin typeface="Times New Roman" panose="02020603050405020304" pitchFamily="18" charset="0"/>
                <a:ea typeface="Yu Gothic" panose="020B0400000000000000" pitchFamily="34" charset="-128"/>
              </a:rPr>
              <a:t>Đ</a:t>
            </a:r>
            <a:r>
              <a:rPr lang="vi-VN" sz="2400" b="1" dirty="0">
                <a:effectLst/>
                <a:latin typeface="Times New Roman" panose="02020603050405020304" pitchFamily="18" charset="0"/>
                <a:ea typeface="Yu Gothic" panose="020B0400000000000000" pitchFamily="34" charset="-128"/>
              </a:rPr>
              <a:t>ộng cơ trên</a:t>
            </a:r>
          </a:p>
          <a:p>
            <a:pPr marL="342900" indent="-342900" algn="just">
              <a:lnSpc>
                <a:spcPct val="150000"/>
              </a:lnSpc>
              <a:buFont typeface="Wingdings" panose="05000000000000000000" pitchFamily="2" charset="2"/>
              <a:buChar char="Ø"/>
            </a:pPr>
            <a:r>
              <a:rPr lang="vi-VN" sz="2400" b="1" dirty="0">
                <a:effectLst/>
                <a:latin typeface="Times New Roman" panose="02020603050405020304" pitchFamily="18" charset="0"/>
                <a:ea typeface="Yu Gothic" panose="020B0400000000000000" pitchFamily="34" charset="-128"/>
              </a:rPr>
              <a:t>Chọn động cơ:</a:t>
            </a:r>
          </a:p>
          <a:p>
            <a:pPr algn="just">
              <a:lnSpc>
                <a:spcPct val="150000"/>
              </a:lnSpc>
            </a:pPr>
            <a:r>
              <a:rPr lang="vi-VN" sz="2400" dirty="0">
                <a:latin typeface="Times New Roman" panose="02020603050405020304" pitchFamily="18" charset="0"/>
                <a:ea typeface="Yu Gothic" panose="020B0400000000000000" pitchFamily="34" charset="-128"/>
              </a:rPr>
              <a:t>+ Số vòng quay &gt; 200rpm</a:t>
            </a:r>
          </a:p>
          <a:p>
            <a:pPr algn="just">
              <a:lnSpc>
                <a:spcPct val="150000"/>
              </a:lnSpc>
            </a:pPr>
            <a:r>
              <a:rPr lang="vi-VN" sz="2400" dirty="0">
                <a:effectLst/>
                <a:latin typeface="Times New Roman" panose="02020603050405020304" pitchFamily="18" charset="0"/>
                <a:ea typeface="Yu Gothic" panose="020B0400000000000000" pitchFamily="34" charset="-128"/>
              </a:rPr>
              <a:t>+ Thêm encoder để lấy dữ liệu như vị trí bánh xe, tốc độ quay...</a:t>
            </a:r>
          </a:p>
          <a:p>
            <a:pPr algn="just">
              <a:lnSpc>
                <a:spcPct val="150000"/>
              </a:lnSpc>
            </a:pPr>
            <a:r>
              <a:rPr lang="vi-VN" sz="2400" dirty="0">
                <a:effectLst/>
                <a:latin typeface="Times New Roman" panose="02020603050405020304" pitchFamily="18" charset="0"/>
                <a:ea typeface="Yu Gothic" panose="020B0400000000000000" pitchFamily="34" charset="-128"/>
              </a:rPr>
              <a:t>=&gt; Chọn động cơ </a:t>
            </a:r>
            <a:r>
              <a:rPr lang="vi-VN" sz="2400" b="1" dirty="0">
                <a:effectLst/>
                <a:latin typeface="Times New Roman" panose="02020603050405020304" pitchFamily="18" charset="0"/>
                <a:ea typeface="Yu Gothic" panose="020B0400000000000000" pitchFamily="34" charset="-128"/>
              </a:rPr>
              <a:t>GA25  280rpm</a:t>
            </a:r>
          </a:p>
        </p:txBody>
      </p:sp>
      <p:pic>
        <p:nvPicPr>
          <p:cNvPr id="10" name="Picture 9" descr="Động cơ DC giảm tốc GA25 Encoder - Nshop">
            <a:extLst>
              <a:ext uri="{FF2B5EF4-FFF2-40B4-BE49-F238E27FC236}">
                <a16:creationId xmlns:a16="http://schemas.microsoft.com/office/drawing/2014/main" id="{2CA7B707-8FAD-4EBA-B6B9-855FD483D1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8507142" y="2946540"/>
            <a:ext cx="3684858" cy="3684858"/>
          </a:xfrm>
          <a:prstGeom prst="rect">
            <a:avLst/>
          </a:prstGeom>
          <a:noFill/>
          <a:ln>
            <a:noFill/>
          </a:ln>
        </p:spPr>
      </p:pic>
      <p:sp>
        <p:nvSpPr>
          <p:cNvPr id="2" name="Slide Number Placeholder 1">
            <a:extLst>
              <a:ext uri="{FF2B5EF4-FFF2-40B4-BE49-F238E27FC236}">
                <a16:creationId xmlns:a16="http://schemas.microsoft.com/office/drawing/2014/main" id="{A49B61F2-EE1D-8B2D-B86D-68C6FFD26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4" name="Date Placeholder 3">
            <a:extLst>
              <a:ext uri="{FF2B5EF4-FFF2-40B4-BE49-F238E27FC236}">
                <a16:creationId xmlns:a16="http://schemas.microsoft.com/office/drawing/2014/main" id="{67AD2581-B74F-BA41-BB22-07FB9120559D}"/>
              </a:ext>
            </a:extLst>
          </p:cNvPr>
          <p:cNvSpPr>
            <a:spLocks noGrp="1"/>
          </p:cNvSpPr>
          <p:nvPr>
            <p:ph type="dt" idx="10"/>
          </p:nvPr>
        </p:nvSpPr>
        <p:spPr/>
        <p:txBody>
          <a:bodyPr/>
          <a:lstStyle/>
          <a:p>
            <a:fld id="{41687F69-D458-4D0C-92B1-C9A859694409}" type="datetime1">
              <a:rPr lang="en-US" smtClean="0"/>
              <a:t>5/14/2025</a:t>
            </a:fld>
            <a:endParaRPr lang="en-US"/>
          </a:p>
        </p:txBody>
      </p:sp>
    </p:spTree>
    <p:extLst>
      <p:ext uri="{BB962C8B-B14F-4D97-AF65-F5344CB8AC3E}">
        <p14:creationId xmlns:p14="http://schemas.microsoft.com/office/powerpoint/2010/main" val="84649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a:solidFill>
                  <a:srgbClr val="0070C0"/>
                </a:solidFill>
                <a:latin typeface="Times New Roman" panose="02020603050405020304" pitchFamily="18" charset="0"/>
                <a:ea typeface="Yu Gothic" panose="020B0400000000000000" pitchFamily="34" charset="-128"/>
              </a:rPr>
              <a:t>Tính toán và chọn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89757" y="2558151"/>
            <a:ext cx="11360729" cy="3903954"/>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vi-VN" sz="2400" b="1" dirty="0">
                <a:latin typeface="Times New Roman" panose="02020603050405020304" pitchFamily="18" charset="0"/>
                <a:ea typeface="Yu Gothic" panose="020B0400000000000000" pitchFamily="34" charset="-128"/>
              </a:rPr>
              <a:t>Đ</a:t>
            </a:r>
            <a:r>
              <a:rPr lang="vi-VN" sz="2400" b="1" dirty="0">
                <a:effectLst/>
                <a:latin typeface="Times New Roman" panose="02020603050405020304" pitchFamily="18" charset="0"/>
                <a:ea typeface="Yu Gothic" panose="020B0400000000000000" pitchFamily="34" charset="-128"/>
              </a:rPr>
              <a:t>ộng cơ </a:t>
            </a:r>
            <a:r>
              <a:rPr lang="vi-VN" sz="2400" b="1" dirty="0">
                <a:latin typeface="Times New Roman" panose="02020603050405020304" pitchFamily="18" charset="0"/>
                <a:ea typeface="Yu Gothic" panose="020B0400000000000000" pitchFamily="34" charset="-128"/>
              </a:rPr>
              <a:t>dưới</a:t>
            </a:r>
            <a:endParaRPr lang="vi-VN" sz="2400" b="1" dirty="0">
              <a:effectLst/>
              <a:latin typeface="Times New Roman" panose="02020603050405020304" pitchFamily="18" charset="0"/>
              <a:ea typeface="Yu Gothic" panose="020B0400000000000000" pitchFamily="34" charset="-128"/>
            </a:endParaRPr>
          </a:p>
          <a:p>
            <a:pPr marL="342900" indent="-342900" algn="just">
              <a:lnSpc>
                <a:spcPct val="150000"/>
              </a:lnSpc>
              <a:buFont typeface="Wingdings" panose="05000000000000000000" pitchFamily="2" charset="2"/>
              <a:buChar char="Ø"/>
            </a:pPr>
            <a:r>
              <a:rPr lang="vi-VN" sz="2400" b="1" dirty="0">
                <a:latin typeface="Times New Roman" panose="02020603050405020304" pitchFamily="18" charset="0"/>
                <a:ea typeface="Yu Gothic" panose="020B0400000000000000" pitchFamily="34" charset="-128"/>
              </a:rPr>
              <a:t>Các thông số tính toán:</a:t>
            </a:r>
          </a:p>
          <a:p>
            <a:pPr algn="just">
              <a:lnSpc>
                <a:spcPct val="150000"/>
              </a:lnSpc>
            </a:pPr>
            <a:r>
              <a:rPr lang="vi-VN" sz="2400" dirty="0">
                <a:latin typeface="Times New Roman" panose="02020603050405020304" pitchFamily="18" charset="0"/>
                <a:ea typeface="Yu Gothic" panose="020B0400000000000000" pitchFamily="34" charset="-128"/>
              </a:rPr>
              <a:t>- Góc nghiêng robot: Chọn góc nghiêng tối đa là 10 độ </a:t>
            </a:r>
          </a:p>
          <a:p>
            <a:pPr algn="just">
              <a:lnSpc>
                <a:spcPct val="150000"/>
              </a:lnSpc>
            </a:pPr>
            <a:r>
              <a:rPr lang="vi-VN" sz="2400" dirty="0">
                <a:effectLst/>
                <a:latin typeface="Times New Roman" panose="02020603050405020304" pitchFamily="18" charset="0"/>
                <a:ea typeface="Yu Gothic" panose="020B0400000000000000" pitchFamily="34" charset="-128"/>
              </a:rPr>
              <a:t>- Khối lượng robot: m=1(kg)</a:t>
            </a:r>
          </a:p>
          <a:p>
            <a:pPr algn="just">
              <a:lnSpc>
                <a:spcPct val="150000"/>
              </a:lnSpc>
            </a:pPr>
            <a:r>
              <a:rPr lang="vi-VN" sz="2400" dirty="0">
                <a:latin typeface="Times New Roman" panose="02020603050405020304" pitchFamily="18" charset="0"/>
                <a:ea typeface="Yu Gothic" panose="020B0400000000000000" pitchFamily="34" charset="-128"/>
              </a:rPr>
              <a:t>- Khoảng cách từ trục bánh xe đến tâm robot: Với công cụ Mass Properties trên Solidworks ta có được khoảng cách từ đáy bánh xe đến trọng tâm của thân robot Z=108,5mm:</a:t>
            </a:r>
          </a:p>
          <a:p>
            <a:pPr algn="just">
              <a:lnSpc>
                <a:spcPct val="150000"/>
              </a:lnSpc>
            </a:pPr>
            <a:endParaRPr lang="vi-VN" sz="2400" b="1" dirty="0">
              <a:effectLst/>
              <a:latin typeface="Times New Roman" panose="02020603050405020304" pitchFamily="18" charset="0"/>
              <a:ea typeface="Yu Gothic" panose="020B0400000000000000" pitchFamily="34" charset="-128"/>
            </a:endParaRPr>
          </a:p>
        </p:txBody>
      </p:sp>
      <p:pic>
        <p:nvPicPr>
          <p:cNvPr id="4098" name="Picture 2">
            <a:extLst>
              <a:ext uri="{FF2B5EF4-FFF2-40B4-BE49-F238E27FC236}">
                <a16:creationId xmlns:a16="http://schemas.microsoft.com/office/drawing/2014/main" id="{0551418A-EB23-451A-BA33-2439E9AACB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3308" y="5891048"/>
            <a:ext cx="5955486" cy="828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FD4FA06-CB91-9210-AAB5-6CC6068881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4" name="Date Placeholder 3">
            <a:extLst>
              <a:ext uri="{FF2B5EF4-FFF2-40B4-BE49-F238E27FC236}">
                <a16:creationId xmlns:a16="http://schemas.microsoft.com/office/drawing/2014/main" id="{2B0D2BFF-F773-62A1-D389-0B3F96342864}"/>
              </a:ext>
            </a:extLst>
          </p:cNvPr>
          <p:cNvSpPr>
            <a:spLocks noGrp="1"/>
          </p:cNvSpPr>
          <p:nvPr>
            <p:ph type="dt" idx="10"/>
          </p:nvPr>
        </p:nvSpPr>
        <p:spPr/>
        <p:txBody>
          <a:bodyPr/>
          <a:lstStyle/>
          <a:p>
            <a:fld id="{94DACDEF-EB0D-43E9-9E5D-E661D21DFF51}" type="datetime1">
              <a:rPr lang="en-US" smtClean="0"/>
              <a:t>5/14/2025</a:t>
            </a:fld>
            <a:endParaRPr lang="en-US"/>
          </a:p>
        </p:txBody>
      </p:sp>
    </p:spTree>
    <p:extLst>
      <p:ext uri="{BB962C8B-B14F-4D97-AF65-F5344CB8AC3E}">
        <p14:creationId xmlns:p14="http://schemas.microsoft.com/office/powerpoint/2010/main" val="1058731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a:solidFill>
                  <a:srgbClr val="0070C0"/>
                </a:solidFill>
                <a:latin typeface="Times New Roman" panose="02020603050405020304" pitchFamily="18" charset="0"/>
                <a:ea typeface="Yu Gothic" panose="020B0400000000000000" pitchFamily="34" charset="-128"/>
              </a:rPr>
              <a:t>Tính toán và chọn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76297" y="2324517"/>
            <a:ext cx="11360729" cy="3903954"/>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vi-VN" sz="2400" b="1" dirty="0">
                <a:latin typeface="+mj-lt"/>
                <a:ea typeface="Yu Gothic" panose="020B0400000000000000" pitchFamily="34" charset="-128"/>
              </a:rPr>
              <a:t>Đ</a:t>
            </a:r>
            <a:r>
              <a:rPr lang="vi-VN" sz="2400" b="1" dirty="0">
                <a:effectLst/>
                <a:latin typeface="+mj-lt"/>
                <a:ea typeface="Yu Gothic" panose="020B0400000000000000" pitchFamily="34" charset="-128"/>
              </a:rPr>
              <a:t>ộng cơ </a:t>
            </a:r>
            <a:r>
              <a:rPr lang="vi-VN" sz="2400" b="1" dirty="0">
                <a:latin typeface="+mj-lt"/>
                <a:ea typeface="Yu Gothic" panose="020B0400000000000000" pitchFamily="34" charset="-128"/>
              </a:rPr>
              <a:t>dưới</a:t>
            </a:r>
            <a:endParaRPr lang="vi-VN" sz="2400" b="1" dirty="0">
              <a:effectLst/>
              <a:latin typeface="+mj-lt"/>
              <a:ea typeface="Yu Gothic" panose="020B0400000000000000" pitchFamily="34" charset="-128"/>
            </a:endParaRPr>
          </a:p>
          <a:p>
            <a:pPr marL="342900" indent="-342900" algn="just">
              <a:lnSpc>
                <a:spcPct val="150000"/>
              </a:lnSpc>
              <a:buFont typeface="Wingdings" panose="05000000000000000000" pitchFamily="2" charset="2"/>
              <a:buChar char="Ø"/>
            </a:pPr>
            <a:r>
              <a:rPr lang="vi-VN" sz="2400" b="1" dirty="0">
                <a:latin typeface="+mj-lt"/>
                <a:ea typeface="Yu Gothic" panose="020B0400000000000000" pitchFamily="34" charset="-128"/>
              </a:rPr>
              <a:t>Tính toán động cơ</a:t>
            </a:r>
          </a:p>
          <a:p>
            <a:pPr marL="342900" indent="-342900" algn="just">
              <a:lnSpc>
                <a:spcPct val="150000"/>
              </a:lnSpc>
              <a:buFontTx/>
              <a:buChar char="-"/>
            </a:pPr>
            <a:r>
              <a:rPr lang="vi-VN" sz="2400" dirty="0">
                <a:latin typeface="+mj-lt"/>
                <a:ea typeface="Yu Gothic" panose="020B0400000000000000" pitchFamily="34" charset="-128"/>
              </a:rPr>
              <a:t>Gia tốc:                                                                                   (Chọn  </a:t>
            </a:r>
          </a:p>
          <a:p>
            <a:pPr marL="342900" indent="-342900" algn="just">
              <a:lnSpc>
                <a:spcPct val="150000"/>
              </a:lnSpc>
              <a:buFontTx/>
              <a:buChar char="-"/>
            </a:pPr>
            <a:r>
              <a:rPr lang="vi-VN" sz="2400" dirty="0">
                <a:latin typeface="+mj-lt"/>
                <a:ea typeface="Yu Gothic" panose="020B0400000000000000" pitchFamily="34" charset="-128"/>
              </a:rPr>
              <a:t>Momen xoắn</a:t>
            </a:r>
          </a:p>
          <a:p>
            <a:pPr algn="just">
              <a:lnSpc>
                <a:spcPct val="150000"/>
              </a:lnSpc>
            </a:pPr>
            <a:endParaRPr lang="vi-VN" sz="2400" b="1" dirty="0">
              <a:latin typeface="+mj-lt"/>
              <a:ea typeface="Yu Gothic" panose="020B0400000000000000" pitchFamily="34" charset="-128"/>
            </a:endParaRPr>
          </a:p>
          <a:p>
            <a:pPr algn="just">
              <a:lnSpc>
                <a:spcPct val="150000"/>
              </a:lnSpc>
            </a:pPr>
            <a:r>
              <a:rPr lang="vi-VN" sz="2400" b="1" dirty="0">
                <a:effectLst/>
                <a:latin typeface="+mj-lt"/>
                <a:ea typeface="Yu Gothic" panose="020B0400000000000000" pitchFamily="34" charset="-128"/>
              </a:rPr>
              <a:t>- </a:t>
            </a:r>
            <a:r>
              <a:rPr lang="vi-VN" sz="2400" dirty="0">
                <a:effectLst/>
                <a:latin typeface="+mj-lt"/>
                <a:ea typeface="Yu Gothic" panose="020B0400000000000000" pitchFamily="34" charset="-128"/>
              </a:rPr>
              <a:t>Do sử dụng bộ truyền đai với tst là 2 nên:</a:t>
            </a:r>
          </a:p>
          <a:p>
            <a:pPr algn="just">
              <a:lnSpc>
                <a:spcPct val="150000"/>
              </a:lnSpc>
            </a:pPr>
            <a:endParaRPr lang="vi-VN" sz="2400" b="1" dirty="0">
              <a:effectLst/>
              <a:latin typeface="+mj-lt"/>
              <a:ea typeface="Yu Gothic" panose="020B0400000000000000" pitchFamily="34" charset="-128"/>
            </a:endParaRPr>
          </a:p>
        </p:txBody>
      </p:sp>
      <p:pic>
        <p:nvPicPr>
          <p:cNvPr id="6146" name="Picture 2">
            <a:extLst>
              <a:ext uri="{FF2B5EF4-FFF2-40B4-BE49-F238E27FC236}">
                <a16:creationId xmlns:a16="http://schemas.microsoft.com/office/drawing/2014/main" id="{4463CBD3-9BF1-4D58-B8E5-7B80CB9789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5264" y="3554101"/>
            <a:ext cx="5703846"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13A429F-0238-4546-9B55-AE1193B042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141" y="4060181"/>
            <a:ext cx="4409858" cy="11807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5DF0C6A-0961-40CA-802C-E8C4885D13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3328" y="5580314"/>
            <a:ext cx="5409877" cy="94316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6D09745D-18DB-476F-B965-A5657AE333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19829" y="3554101"/>
            <a:ext cx="1676400"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16F6187-7990-2A8E-56EC-BE8298DFD7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4" name="Date Placeholder 3">
            <a:extLst>
              <a:ext uri="{FF2B5EF4-FFF2-40B4-BE49-F238E27FC236}">
                <a16:creationId xmlns:a16="http://schemas.microsoft.com/office/drawing/2014/main" id="{E9777590-BA26-EC44-1B65-8902E83DB4D7}"/>
              </a:ext>
            </a:extLst>
          </p:cNvPr>
          <p:cNvSpPr>
            <a:spLocks noGrp="1"/>
          </p:cNvSpPr>
          <p:nvPr>
            <p:ph type="dt" idx="10"/>
          </p:nvPr>
        </p:nvSpPr>
        <p:spPr/>
        <p:txBody>
          <a:bodyPr/>
          <a:lstStyle/>
          <a:p>
            <a:fld id="{F50E9953-46FC-4EBF-9794-F3452716D7B0}" type="datetime1">
              <a:rPr lang="en-US" smtClean="0"/>
              <a:t>5/14/2025</a:t>
            </a:fld>
            <a:endParaRPr lang="en-US"/>
          </a:p>
        </p:txBody>
      </p:sp>
    </p:spTree>
    <p:extLst>
      <p:ext uri="{BB962C8B-B14F-4D97-AF65-F5344CB8AC3E}">
        <p14:creationId xmlns:p14="http://schemas.microsoft.com/office/powerpoint/2010/main" val="1393361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461665"/>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1. Tổng quan về One-Wheel Balancing Robot</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pic>
        <p:nvPicPr>
          <p:cNvPr id="4" name="Picture 3">
            <a:extLst>
              <a:ext uri="{FF2B5EF4-FFF2-40B4-BE49-F238E27FC236}">
                <a16:creationId xmlns:a16="http://schemas.microsoft.com/office/drawing/2014/main" id="{E97820C3-6787-448A-972E-BE67577DD3D0}"/>
              </a:ext>
            </a:extLst>
          </p:cNvPr>
          <p:cNvPicPr>
            <a:picLocks noChangeAspect="1"/>
          </p:cNvPicPr>
          <p:nvPr/>
        </p:nvPicPr>
        <p:blipFill>
          <a:blip r:embed="rId6"/>
          <a:stretch>
            <a:fillRect/>
          </a:stretch>
        </p:blipFill>
        <p:spPr>
          <a:xfrm>
            <a:off x="6584530" y="2081757"/>
            <a:ext cx="5893220" cy="4211936"/>
          </a:xfrm>
          <a:prstGeom prst="rect">
            <a:avLst/>
          </a:prstGeom>
        </p:spPr>
      </p:pic>
      <p:grpSp>
        <p:nvGrpSpPr>
          <p:cNvPr id="14" name="Group 11">
            <a:extLst>
              <a:ext uri="{FF2B5EF4-FFF2-40B4-BE49-F238E27FC236}">
                <a16:creationId xmlns:a16="http://schemas.microsoft.com/office/drawing/2014/main" id="{0F6491A7-08EC-4B68-ACBD-9CA4B7055FCB}"/>
              </a:ext>
            </a:extLst>
          </p:cNvPr>
          <p:cNvGrpSpPr/>
          <p:nvPr/>
        </p:nvGrpSpPr>
        <p:grpSpPr>
          <a:xfrm>
            <a:off x="349048" y="2243578"/>
            <a:ext cx="6235482" cy="4402319"/>
            <a:chOff x="0" y="-47625"/>
            <a:chExt cx="1794918" cy="1114574"/>
          </a:xfrm>
        </p:grpSpPr>
        <p:sp>
          <p:nvSpPr>
            <p:cNvPr id="15" name="Freeform 12">
              <a:extLst>
                <a:ext uri="{FF2B5EF4-FFF2-40B4-BE49-F238E27FC236}">
                  <a16:creationId xmlns:a16="http://schemas.microsoft.com/office/drawing/2014/main" id="{71461D82-990A-416D-952D-4EE5F29B49CD}"/>
                </a:ext>
              </a:extLst>
            </p:cNvPr>
            <p:cNvSpPr/>
            <p:nvPr/>
          </p:nvSpPr>
          <p:spPr>
            <a:xfrm>
              <a:off x="31413" y="-47625"/>
              <a:ext cx="1763505" cy="1066373"/>
            </a:xfrm>
            <a:custGeom>
              <a:avLst/>
              <a:gdLst/>
              <a:ahLst/>
              <a:cxnLst/>
              <a:rect l="l" t="t" r="r" b="b"/>
              <a:pathLst>
                <a:path w="1290977" h="1066949">
                  <a:moveTo>
                    <a:pt x="64850" y="0"/>
                  </a:moveTo>
                  <a:lnTo>
                    <a:pt x="1226127" y="0"/>
                  </a:lnTo>
                  <a:cubicBezTo>
                    <a:pt x="1261943" y="0"/>
                    <a:pt x="1290977" y="29034"/>
                    <a:pt x="1290977" y="64850"/>
                  </a:cubicBezTo>
                  <a:lnTo>
                    <a:pt x="1290977" y="1002099"/>
                  </a:lnTo>
                  <a:cubicBezTo>
                    <a:pt x="1290977" y="1037914"/>
                    <a:pt x="1261943" y="1066949"/>
                    <a:pt x="1226127" y="1066949"/>
                  </a:cubicBezTo>
                  <a:lnTo>
                    <a:pt x="64850" y="1066949"/>
                  </a:lnTo>
                  <a:cubicBezTo>
                    <a:pt x="29034" y="1066949"/>
                    <a:pt x="0" y="1037914"/>
                    <a:pt x="0" y="1002099"/>
                  </a:cubicBezTo>
                  <a:lnTo>
                    <a:pt x="0" y="64850"/>
                  </a:lnTo>
                  <a:cubicBezTo>
                    <a:pt x="0" y="29034"/>
                    <a:pt x="29034" y="0"/>
                    <a:pt x="64850" y="0"/>
                  </a:cubicBezTo>
                  <a:close/>
                </a:path>
              </a:pathLst>
            </a:custGeom>
            <a:solidFill>
              <a:srgbClr val="000000">
                <a:alpha val="0"/>
              </a:srgbClr>
            </a:solidFill>
            <a:ln w="38100" cap="rnd">
              <a:solidFill>
                <a:srgbClr val="011844"/>
              </a:solidFill>
              <a:prstDash val="solid"/>
              <a:round/>
            </a:ln>
          </p:spPr>
          <p:txBody>
            <a:bodyPr/>
            <a:lstStyle/>
            <a:p>
              <a:pPr marL="571500" indent="-571500" algn="just">
                <a:buFont typeface="Wingdings" panose="05000000000000000000" pitchFamily="2" charset="2"/>
                <a:buChar char="Ø"/>
              </a:pPr>
              <a:r>
                <a:rPr lang="en-US" sz="2400" dirty="0">
                  <a:effectLst/>
                  <a:latin typeface="Times New Roman" panose="02020603050405020304" pitchFamily="18" charset="0"/>
                  <a:ea typeface="Yu Gothic" panose="020B0400000000000000" pitchFamily="34" charset="-128"/>
                </a:rPr>
                <a:t>One-Wheel Balancing Robot</a:t>
              </a:r>
              <a:r>
                <a:rPr lang="vi-VN" sz="2400" dirty="0">
                  <a:effectLst/>
                  <a:latin typeface="Times New Roman" panose="02020603050405020304" pitchFamily="18" charset="0"/>
                  <a:ea typeface="Yu Gothic" panose="020B0400000000000000" pitchFamily="34" charset="-128"/>
                </a:rPr>
                <a:t> (OWBR)</a:t>
              </a:r>
              <a:r>
                <a:rPr lang="en-US" sz="2400" dirty="0">
                  <a:effectLst/>
                  <a:latin typeface="Times New Roman" panose="02020603050405020304" pitchFamily="18" charset="0"/>
                  <a:ea typeface="Yu Gothic" panose="020B0400000000000000" pitchFamily="34" charset="-128"/>
                </a:rPr>
                <a:t> hay </a:t>
              </a:r>
              <a:r>
                <a:rPr lang="en-US" sz="2400" dirty="0" err="1">
                  <a:effectLst/>
                  <a:latin typeface="Times New Roman" panose="02020603050405020304" pitchFamily="18" charset="0"/>
                  <a:ea typeface="Yu Gothic" panose="020B0400000000000000" pitchFamily="34" charset="-128"/>
                </a:rPr>
                <a:t>còn</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gọi</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là</a:t>
              </a:r>
              <a:r>
                <a:rPr lang="en-US" sz="2400" dirty="0">
                  <a:effectLst/>
                  <a:latin typeface="Times New Roman" panose="02020603050405020304" pitchFamily="18" charset="0"/>
                  <a:ea typeface="Yu Gothic" panose="020B0400000000000000" pitchFamily="34" charset="-128"/>
                </a:rPr>
                <a:t> Robot </a:t>
              </a:r>
              <a:r>
                <a:rPr lang="en-US" sz="2400" dirty="0" err="1">
                  <a:effectLst/>
                  <a:latin typeface="Times New Roman" panose="02020603050405020304" pitchFamily="18" charset="0"/>
                  <a:ea typeface="Yu Gothic" panose="020B0400000000000000" pitchFamily="34" charset="-128"/>
                </a:rPr>
                <a:t>cân</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bằng</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một</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bánh</a:t>
              </a:r>
              <a:endParaRPr lang="vi-VN" sz="2400" dirty="0">
                <a:effectLst/>
                <a:latin typeface="Times New Roman" panose="02020603050405020304" pitchFamily="18" charset="0"/>
                <a:ea typeface="Yu Gothic" panose="020B0400000000000000" pitchFamily="34" charset="-128"/>
              </a:endParaRPr>
            </a:p>
            <a:p>
              <a:pPr marL="571500" indent="-571500" algn="just">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Hệ thống này được phát triển dựa trên nguyên lý của mô hình con lắc ngược (inverted pendulum)</a:t>
              </a:r>
              <a:r>
                <a:rPr lang="en-US" sz="2400" dirty="0">
                  <a:effectLst/>
                  <a:latin typeface="Times New Roman" panose="02020603050405020304" pitchFamily="18" charset="0"/>
                  <a:ea typeface="Yu Gothic" panose="020B0400000000000000" pitchFamily="34" charset="-128"/>
                </a:rPr>
                <a:t> </a:t>
              </a:r>
              <a:r>
                <a:rPr lang="vi-VN" sz="2400" dirty="0">
                  <a:effectLst/>
                  <a:latin typeface="Times New Roman" panose="02020603050405020304" pitchFamily="18" charset="0"/>
                  <a:ea typeface="Yu Gothic" panose="020B0400000000000000" pitchFamily="34" charset="-128"/>
                </a:rPr>
                <a:t>để duy trì trạng thái cân bằng trên một bánh duy nhất. </a:t>
              </a:r>
            </a:p>
            <a:p>
              <a:pPr marL="571500" indent="-571500" algn="just">
                <a:buFont typeface="Wingdings" panose="05000000000000000000" pitchFamily="2" charset="2"/>
                <a:buChar char="Ø"/>
              </a:pPr>
              <a:r>
                <a:rPr lang="vi-VN" sz="2400" dirty="0">
                  <a:latin typeface="Times New Roman" panose="02020603050405020304" pitchFamily="18" charset="0"/>
                  <a:ea typeface="Yu Gothic" panose="020B0400000000000000" pitchFamily="34" charset="-128"/>
                </a:rPr>
                <a:t>S</a:t>
              </a:r>
              <a:r>
                <a:rPr lang="en-US" sz="2400" dirty="0">
                  <a:effectLst/>
                  <a:latin typeface="Times New Roman" panose="02020603050405020304" pitchFamily="18" charset="0"/>
                  <a:ea typeface="Yu Gothic" panose="020B0400000000000000" pitchFamily="34" charset="-128"/>
                </a:rPr>
                <a:t>ử </a:t>
              </a:r>
              <a:r>
                <a:rPr lang="en-US" sz="2400" dirty="0" err="1">
                  <a:effectLst/>
                  <a:latin typeface="Times New Roman" panose="02020603050405020304" pitchFamily="18" charset="0"/>
                  <a:ea typeface="Yu Gothic" panose="020B0400000000000000" pitchFamily="34" charset="-128"/>
                </a:rPr>
                <a:t>dụng</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các</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cảm</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biến</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và</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thuật</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toán</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điều</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khiển</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để</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điều</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chỉnh</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vị</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trí</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bánh</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xe</a:t>
              </a:r>
              <a:r>
                <a:rPr lang="vi-VN"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chống</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lại</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sự</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mất</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cân</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bằng</a:t>
              </a:r>
              <a:r>
                <a:rPr lang="en-US" sz="2400" dirty="0">
                  <a:effectLst/>
                  <a:latin typeface="Times New Roman" panose="02020603050405020304" pitchFamily="18" charset="0"/>
                  <a:ea typeface="Yu Gothic" panose="020B0400000000000000" pitchFamily="34" charset="-128"/>
                </a:rPr>
                <a:t> do </a:t>
              </a:r>
              <a:r>
                <a:rPr lang="en-US" sz="2400" dirty="0" err="1">
                  <a:effectLst/>
                  <a:latin typeface="Times New Roman" panose="02020603050405020304" pitchFamily="18" charset="0"/>
                  <a:ea typeface="Yu Gothic" panose="020B0400000000000000" pitchFamily="34" charset="-128"/>
                </a:rPr>
                <a:t>tác</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động</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của</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trọng</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lực</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và</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các</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lực</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bên</a:t>
              </a:r>
              <a:r>
                <a:rPr lang="en-US" sz="2400" dirty="0">
                  <a:effectLst/>
                  <a:latin typeface="Times New Roman" panose="02020603050405020304" pitchFamily="18" charset="0"/>
                  <a:ea typeface="Yu Gothic" panose="020B0400000000000000" pitchFamily="34" charset="-128"/>
                </a:rPr>
                <a:t> </a:t>
              </a:r>
              <a:r>
                <a:rPr lang="en-US" sz="2400" dirty="0" err="1">
                  <a:effectLst/>
                  <a:latin typeface="Times New Roman" panose="02020603050405020304" pitchFamily="18" charset="0"/>
                  <a:ea typeface="Yu Gothic" panose="020B0400000000000000" pitchFamily="34" charset="-128"/>
                </a:rPr>
                <a:t>ngoài</a:t>
              </a:r>
              <a:endParaRPr lang="vi-VN" sz="2400" dirty="0">
                <a:effectLst/>
                <a:latin typeface="Times New Roman" panose="02020603050405020304" pitchFamily="18" charset="0"/>
                <a:ea typeface="Yu Gothic" panose="020B0400000000000000" pitchFamily="34" charset="-128"/>
              </a:endParaRPr>
            </a:p>
          </p:txBody>
        </p:sp>
        <p:sp>
          <p:nvSpPr>
            <p:cNvPr id="16" name="TextBox 13">
              <a:extLst>
                <a:ext uri="{FF2B5EF4-FFF2-40B4-BE49-F238E27FC236}">
                  <a16:creationId xmlns:a16="http://schemas.microsoft.com/office/drawing/2014/main" id="{6B77C676-2E31-4B93-A374-555D81E4700F}"/>
                </a:ext>
              </a:extLst>
            </p:cNvPr>
            <p:cNvSpPr txBox="1"/>
            <p:nvPr/>
          </p:nvSpPr>
          <p:spPr>
            <a:xfrm>
              <a:off x="0" y="-47625"/>
              <a:ext cx="1290977" cy="1114574"/>
            </a:xfrm>
            <a:prstGeom prst="rect">
              <a:avLst/>
            </a:prstGeom>
          </p:spPr>
          <p:txBody>
            <a:bodyPr lIns="63100" tIns="63100" rIns="63100" bIns="63100" rtlCol="0" anchor="ctr"/>
            <a:lstStyle/>
            <a:p>
              <a:pPr algn="ctr">
                <a:lnSpc>
                  <a:spcPts val="2660"/>
                </a:lnSpc>
              </a:pPr>
              <a:endParaRPr sz="1000"/>
            </a:p>
          </p:txBody>
        </p:sp>
      </p:grpSp>
      <p:sp>
        <p:nvSpPr>
          <p:cNvPr id="2" name="Slide Number Placeholder 1">
            <a:extLst>
              <a:ext uri="{FF2B5EF4-FFF2-40B4-BE49-F238E27FC236}">
                <a16:creationId xmlns:a16="http://schemas.microsoft.com/office/drawing/2014/main" id="{3A31CB17-7AAE-75C8-50E0-A557D0288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Date Placeholder 4">
            <a:extLst>
              <a:ext uri="{FF2B5EF4-FFF2-40B4-BE49-F238E27FC236}">
                <a16:creationId xmlns:a16="http://schemas.microsoft.com/office/drawing/2014/main" id="{77BFF609-8B55-744F-FACE-859207E7415B}"/>
              </a:ext>
            </a:extLst>
          </p:cNvPr>
          <p:cNvSpPr>
            <a:spLocks noGrp="1"/>
          </p:cNvSpPr>
          <p:nvPr>
            <p:ph type="dt" idx="10"/>
          </p:nvPr>
        </p:nvSpPr>
        <p:spPr/>
        <p:txBody>
          <a:bodyPr/>
          <a:lstStyle/>
          <a:p>
            <a:fld id="{D53A54C6-AF9E-4C82-B903-EE02C64ACBEE}" type="datetime1">
              <a:rPr lang="en-US" smtClean="0"/>
              <a:t>5/14/2025</a:t>
            </a:fld>
            <a:endParaRPr lang="en-US"/>
          </a:p>
        </p:txBody>
      </p:sp>
    </p:spTree>
    <p:extLst>
      <p:ext uri="{BB962C8B-B14F-4D97-AF65-F5344CB8AC3E}">
        <p14:creationId xmlns:p14="http://schemas.microsoft.com/office/powerpoint/2010/main" val="993559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a:solidFill>
                  <a:srgbClr val="0070C0"/>
                </a:solidFill>
                <a:latin typeface="Times New Roman" panose="02020603050405020304" pitchFamily="18" charset="0"/>
                <a:ea typeface="Yu Gothic" panose="020B0400000000000000" pitchFamily="34" charset="-128"/>
              </a:rPr>
              <a:t>Tính toán và chọn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537257" y="2512643"/>
            <a:ext cx="8774383" cy="4088620"/>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vi-VN" sz="2400" b="1" dirty="0">
                <a:latin typeface="+mj-lt"/>
                <a:ea typeface="Yu Gothic" panose="020B0400000000000000" pitchFamily="34" charset="-128"/>
              </a:rPr>
              <a:t>Đ</a:t>
            </a:r>
            <a:r>
              <a:rPr lang="vi-VN" sz="2400" b="1" dirty="0">
                <a:effectLst/>
                <a:latin typeface="+mj-lt"/>
                <a:ea typeface="Yu Gothic" panose="020B0400000000000000" pitchFamily="34" charset="-128"/>
              </a:rPr>
              <a:t>ộng cơ </a:t>
            </a:r>
            <a:r>
              <a:rPr lang="vi-VN" sz="2400" b="1" dirty="0">
                <a:latin typeface="+mj-lt"/>
                <a:ea typeface="Yu Gothic" panose="020B0400000000000000" pitchFamily="34" charset="-128"/>
              </a:rPr>
              <a:t>dưới</a:t>
            </a:r>
            <a:endParaRPr lang="vi-VN" sz="2400" b="1" dirty="0">
              <a:effectLst/>
              <a:latin typeface="+mj-lt"/>
              <a:ea typeface="Yu Gothic" panose="020B0400000000000000" pitchFamily="34" charset="-128"/>
            </a:endParaRPr>
          </a:p>
          <a:p>
            <a:pPr marL="342900" indent="-342900" algn="just">
              <a:lnSpc>
                <a:spcPct val="150000"/>
              </a:lnSpc>
              <a:buFont typeface="Wingdings" panose="05000000000000000000" pitchFamily="2" charset="2"/>
              <a:buChar char="Ø"/>
            </a:pPr>
            <a:r>
              <a:rPr lang="vi-VN" sz="2400" b="1" dirty="0">
                <a:latin typeface="+mj-lt"/>
                <a:ea typeface="Yu Gothic" panose="020B0400000000000000" pitchFamily="34" charset="-128"/>
              </a:rPr>
              <a:t>Chọn động cơ</a:t>
            </a:r>
          </a:p>
          <a:p>
            <a:pPr algn="just">
              <a:lnSpc>
                <a:spcPct val="150000"/>
              </a:lnSpc>
            </a:pPr>
            <a:r>
              <a:rPr lang="vi-VN" sz="3200" dirty="0">
                <a:effectLst/>
                <a:latin typeface="Times New Roman" panose="02020603050405020304" pitchFamily="18" charset="0"/>
                <a:ea typeface="Yu Gothic" panose="020B0400000000000000" pitchFamily="34" charset="-128"/>
              </a:rPr>
              <a:t>+ </a:t>
            </a:r>
            <a:r>
              <a:rPr lang="vi-VN" sz="2400" dirty="0">
                <a:effectLst/>
                <a:latin typeface="Times New Roman" panose="02020603050405020304" pitchFamily="18" charset="0"/>
                <a:ea typeface="Yu Gothic" panose="020B0400000000000000" pitchFamily="34" charset="-128"/>
              </a:rPr>
              <a:t>Momen xoắn yêu cầu của động cơ phải lớn hơn 0,0895(Kg.cm)</a:t>
            </a:r>
          </a:p>
          <a:p>
            <a:pPr algn="just">
              <a:lnSpc>
                <a:spcPct val="150000"/>
              </a:lnSpc>
            </a:pPr>
            <a:r>
              <a:rPr lang="vi-VN" sz="2400" dirty="0">
                <a:latin typeface="Times New Roman" panose="02020603050405020304" pitchFamily="18" charset="0"/>
                <a:ea typeface="Yu Gothic" panose="020B0400000000000000" pitchFamily="34" charset="-128"/>
              </a:rPr>
              <a:t>+ Số vòng quay không quá chậm ảnh hưởng tốc độ đáp ứng</a:t>
            </a:r>
            <a:endParaRPr lang="vi-VN" sz="2400" dirty="0">
              <a:effectLst/>
              <a:latin typeface="Times New Roman" panose="02020603050405020304" pitchFamily="18" charset="0"/>
              <a:ea typeface="Yu Gothic" panose="020B0400000000000000" pitchFamily="34" charset="-128"/>
            </a:endParaRPr>
          </a:p>
          <a:p>
            <a:pPr algn="just">
              <a:lnSpc>
                <a:spcPct val="150000"/>
              </a:lnSpc>
            </a:pPr>
            <a:r>
              <a:rPr lang="vi-VN" sz="2400" dirty="0">
                <a:effectLst/>
                <a:latin typeface="Times New Roman" panose="02020603050405020304" pitchFamily="18" charset="0"/>
                <a:ea typeface="Yu Gothic" panose="020B0400000000000000" pitchFamily="34" charset="-128"/>
              </a:rPr>
              <a:t>+ Phải có thêm encoder để có thể lấy được dữ liệu như vị trí bánh xe, tốc độ quay,...</a:t>
            </a:r>
          </a:p>
          <a:p>
            <a:pPr algn="just">
              <a:lnSpc>
                <a:spcPct val="150000"/>
              </a:lnSpc>
            </a:pPr>
            <a:r>
              <a:rPr lang="vi-VN" sz="2400" dirty="0">
                <a:effectLst/>
                <a:latin typeface="Times New Roman" panose="02020603050405020304" pitchFamily="18" charset="0"/>
                <a:ea typeface="Yu Gothic" panose="020B0400000000000000" pitchFamily="34" charset="-128"/>
              </a:rPr>
              <a:t>=&gt; Chọn động cơ </a:t>
            </a:r>
            <a:r>
              <a:rPr lang="vi-VN" sz="2400" b="1" dirty="0">
                <a:effectLst/>
                <a:latin typeface="Times New Roman" panose="02020603050405020304" pitchFamily="18" charset="0"/>
                <a:ea typeface="Yu Gothic" panose="020B0400000000000000" pitchFamily="34" charset="-128"/>
              </a:rPr>
              <a:t>GA25 620rpm </a:t>
            </a:r>
            <a:r>
              <a:rPr lang="vi-VN" sz="2400" dirty="0">
                <a:effectLst/>
                <a:latin typeface="Times New Roman" panose="02020603050405020304" pitchFamily="18" charset="0"/>
                <a:ea typeface="Yu Gothic" panose="020B0400000000000000" pitchFamily="34" charset="-128"/>
              </a:rPr>
              <a:t>với momen xoắn cực đại 0,2(kg.cm) </a:t>
            </a:r>
            <a:endParaRPr lang="vi-VN" sz="2400" b="1" dirty="0">
              <a:effectLst/>
              <a:latin typeface="+mj-lt"/>
              <a:ea typeface="Yu Gothic" panose="020B0400000000000000" pitchFamily="34" charset="-128"/>
            </a:endParaRPr>
          </a:p>
        </p:txBody>
      </p:sp>
      <p:pic>
        <p:nvPicPr>
          <p:cNvPr id="12" name="Picture 11" descr="Động cơ DC giảm tốc GA25 Encoder">
            <a:extLst>
              <a:ext uri="{FF2B5EF4-FFF2-40B4-BE49-F238E27FC236}">
                <a16:creationId xmlns:a16="http://schemas.microsoft.com/office/drawing/2014/main" id="{AE78DAE5-200E-44B9-B1EC-9F5610F10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9258300" y="3667563"/>
            <a:ext cx="2933700" cy="2933700"/>
          </a:xfrm>
          <a:prstGeom prst="rect">
            <a:avLst/>
          </a:prstGeom>
          <a:noFill/>
          <a:ln>
            <a:noFill/>
          </a:ln>
        </p:spPr>
      </p:pic>
      <p:sp>
        <p:nvSpPr>
          <p:cNvPr id="2" name="Slide Number Placeholder 1">
            <a:extLst>
              <a:ext uri="{FF2B5EF4-FFF2-40B4-BE49-F238E27FC236}">
                <a16:creationId xmlns:a16="http://schemas.microsoft.com/office/drawing/2014/main" id="{57983CD5-E371-E256-289F-530107C06C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4" name="Date Placeholder 3">
            <a:extLst>
              <a:ext uri="{FF2B5EF4-FFF2-40B4-BE49-F238E27FC236}">
                <a16:creationId xmlns:a16="http://schemas.microsoft.com/office/drawing/2014/main" id="{7A1636BF-5F30-5EF5-CB98-2C89EE5BADE9}"/>
              </a:ext>
            </a:extLst>
          </p:cNvPr>
          <p:cNvSpPr>
            <a:spLocks noGrp="1"/>
          </p:cNvSpPr>
          <p:nvPr>
            <p:ph type="dt" idx="10"/>
          </p:nvPr>
        </p:nvSpPr>
        <p:spPr/>
        <p:txBody>
          <a:bodyPr/>
          <a:lstStyle/>
          <a:p>
            <a:fld id="{CD786ED2-0F47-4A43-8FD5-A64F2D153F05}" type="datetime1">
              <a:rPr lang="en-US" smtClean="0"/>
              <a:t>5/14/2025</a:t>
            </a:fld>
            <a:endParaRPr lang="en-US"/>
          </a:p>
        </p:txBody>
      </p:sp>
    </p:spTree>
    <p:extLst>
      <p:ext uri="{BB962C8B-B14F-4D97-AF65-F5344CB8AC3E}">
        <p14:creationId xmlns:p14="http://schemas.microsoft.com/office/powerpoint/2010/main" val="875502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dirty="0">
                <a:solidFill>
                  <a:srgbClr val="0070C0"/>
                </a:solidFill>
                <a:latin typeface="Times New Roman" panose="02020603050405020304" pitchFamily="18" charset="0"/>
                <a:ea typeface="Yu Gothic" panose="020B0400000000000000" pitchFamily="34" charset="-128"/>
              </a:rPr>
              <a:t>Mạch điều khiển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69790" y="2805031"/>
            <a:ext cx="7244338" cy="334995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b="1" dirty="0">
                <a:latin typeface="+mj-lt"/>
                <a:ea typeface="Yu Gothic" panose="020B0400000000000000" pitchFamily="34" charset="-128"/>
              </a:rPr>
              <a:t>Các yêu cầu chọn mạch điều khiển</a:t>
            </a:r>
          </a:p>
          <a:p>
            <a:pPr algn="just">
              <a:lnSpc>
                <a:spcPct val="150000"/>
              </a:lnSpc>
            </a:pPr>
            <a:r>
              <a:rPr lang="vi-VN" sz="2400" dirty="0">
                <a:latin typeface="Times New Roman" panose="02020603050405020304" pitchFamily="18" charset="0"/>
                <a:ea typeface="Yu Gothic" panose="020B0400000000000000" pitchFamily="34" charset="-128"/>
              </a:rPr>
              <a:t>+ Kích thước nhỏ gọn, giá thành rẻ</a:t>
            </a:r>
          </a:p>
          <a:p>
            <a:pPr algn="just">
              <a:lnSpc>
                <a:spcPct val="150000"/>
              </a:lnSpc>
            </a:pPr>
            <a:r>
              <a:rPr lang="vi-VN" sz="2400" dirty="0">
                <a:effectLst/>
                <a:latin typeface="Times New Roman" panose="02020603050405020304" pitchFamily="18" charset="0"/>
                <a:ea typeface="Yu Gothic" panose="020B0400000000000000" pitchFamily="34" charset="-128"/>
              </a:rPr>
              <a:t>+ Tần số điều khiển lớn khoảng 50kHz, điện áp chịu được hơn 12V</a:t>
            </a:r>
          </a:p>
          <a:p>
            <a:pPr algn="just">
              <a:lnSpc>
                <a:spcPct val="150000"/>
              </a:lnSpc>
            </a:pPr>
            <a:r>
              <a:rPr lang="vi-VN" sz="2400" dirty="0">
                <a:latin typeface="Times New Roman" panose="02020603050405020304" pitchFamily="18" charset="0"/>
                <a:ea typeface="Yu Gothic" panose="020B0400000000000000" pitchFamily="34" charset="-128"/>
              </a:rPr>
              <a:t>+ Dòng chịu được tối đa mỗi kênh phải hơn 0,5A</a:t>
            </a:r>
          </a:p>
          <a:p>
            <a:pPr algn="just">
              <a:lnSpc>
                <a:spcPct val="150000"/>
              </a:lnSpc>
            </a:pPr>
            <a:r>
              <a:rPr lang="vi-VN" sz="2400" dirty="0">
                <a:effectLst/>
                <a:latin typeface="Times New Roman" panose="02020603050405020304" pitchFamily="18" charset="0"/>
                <a:ea typeface="Yu Gothic" panose="020B0400000000000000" pitchFamily="34" charset="-128"/>
              </a:rPr>
              <a:t>=&gt; Chọn mạch điều khiển </a:t>
            </a:r>
            <a:r>
              <a:rPr lang="vi-VN" sz="2400" b="1" dirty="0">
                <a:effectLst/>
                <a:latin typeface="Times New Roman" panose="02020603050405020304" pitchFamily="18" charset="0"/>
                <a:ea typeface="Yu Gothic" panose="020B0400000000000000" pitchFamily="34" charset="-128"/>
              </a:rPr>
              <a:t>TB6612</a:t>
            </a:r>
          </a:p>
        </p:txBody>
      </p:sp>
      <p:pic>
        <p:nvPicPr>
          <p:cNvPr id="10" name="Picture 9">
            <a:extLst>
              <a:ext uri="{FF2B5EF4-FFF2-40B4-BE49-F238E27FC236}">
                <a16:creationId xmlns:a16="http://schemas.microsoft.com/office/drawing/2014/main" id="{BB1E5C5D-3F9A-4BCC-87EE-DB4DAA80BD7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3824" t="14531" r="3633" b="18738"/>
          <a:stretch>
            <a:fillRect/>
          </a:stretch>
        </p:blipFill>
        <p:spPr>
          <a:xfrm>
            <a:off x="7924933" y="3311288"/>
            <a:ext cx="4116392" cy="2968225"/>
          </a:xfrm>
          <a:prstGeom prst="rect">
            <a:avLst/>
          </a:prstGeom>
          <a:noFill/>
          <a:ln>
            <a:noFill/>
          </a:ln>
        </p:spPr>
      </p:pic>
      <p:sp>
        <p:nvSpPr>
          <p:cNvPr id="2" name="Slide Number Placeholder 1">
            <a:extLst>
              <a:ext uri="{FF2B5EF4-FFF2-40B4-BE49-F238E27FC236}">
                <a16:creationId xmlns:a16="http://schemas.microsoft.com/office/drawing/2014/main" id="{33C2E5F9-F0A9-78CA-97B6-152D8224D5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4" name="Date Placeholder 3">
            <a:extLst>
              <a:ext uri="{FF2B5EF4-FFF2-40B4-BE49-F238E27FC236}">
                <a16:creationId xmlns:a16="http://schemas.microsoft.com/office/drawing/2014/main" id="{0415B681-0F3F-308D-418D-011B4F2693B6}"/>
              </a:ext>
            </a:extLst>
          </p:cNvPr>
          <p:cNvSpPr>
            <a:spLocks noGrp="1"/>
          </p:cNvSpPr>
          <p:nvPr>
            <p:ph type="dt" idx="10"/>
          </p:nvPr>
        </p:nvSpPr>
        <p:spPr/>
        <p:txBody>
          <a:bodyPr/>
          <a:lstStyle/>
          <a:p>
            <a:fld id="{3FD19E31-891D-435E-A0A3-E78894570CC6}" type="datetime1">
              <a:rPr lang="en-US" smtClean="0"/>
              <a:t>5/14/2025</a:t>
            </a:fld>
            <a:endParaRPr lang="en-US"/>
          </a:p>
        </p:txBody>
      </p:sp>
    </p:spTree>
    <p:extLst>
      <p:ext uri="{BB962C8B-B14F-4D97-AF65-F5344CB8AC3E}">
        <p14:creationId xmlns:p14="http://schemas.microsoft.com/office/powerpoint/2010/main" val="2820226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dirty="0">
                <a:solidFill>
                  <a:srgbClr val="0070C0"/>
                </a:solidFill>
                <a:latin typeface="Times New Roman" panose="02020603050405020304" pitchFamily="18" charset="0"/>
                <a:ea typeface="Yu Gothic" panose="020B0400000000000000" pitchFamily="34" charset="-128"/>
              </a:rPr>
              <a:t>Mạch điều khiển động cơ</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15636" y="2699222"/>
            <a:ext cx="8499765" cy="2795958"/>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b="1" dirty="0">
                <a:latin typeface="+mj-lt"/>
                <a:ea typeface="Yu Gothic" panose="020B0400000000000000" pitchFamily="34" charset="-128"/>
              </a:rPr>
              <a:t>Ưu điểm  đáp ứng yêu cầu của mạch điều khiển TB6612</a:t>
            </a:r>
          </a:p>
          <a:p>
            <a:pPr algn="just">
              <a:lnSpc>
                <a:spcPct val="150000"/>
              </a:lnSpc>
            </a:pPr>
            <a:r>
              <a:rPr lang="vi-VN" sz="2400" dirty="0">
                <a:latin typeface="Times New Roman" panose="02020603050405020304" pitchFamily="18" charset="0"/>
                <a:ea typeface="Yu Gothic" panose="020B0400000000000000" pitchFamily="34" charset="-128"/>
              </a:rPr>
              <a:t>+ Tần số điều khiển lên đến 100kHz</a:t>
            </a:r>
          </a:p>
          <a:p>
            <a:pPr algn="just">
              <a:lnSpc>
                <a:spcPct val="150000"/>
              </a:lnSpc>
            </a:pPr>
            <a:r>
              <a:rPr lang="vi-VN" sz="2400" dirty="0">
                <a:effectLst/>
                <a:latin typeface="Times New Roman" panose="02020603050405020304" pitchFamily="18" charset="0"/>
                <a:ea typeface="Yu Gothic" panose="020B0400000000000000" pitchFamily="34" charset="-128"/>
              </a:rPr>
              <a:t>+ Dòng trung bình chịu được mỗi kênh là 1,2A</a:t>
            </a:r>
          </a:p>
          <a:p>
            <a:pPr algn="just">
              <a:lnSpc>
                <a:spcPct val="150000"/>
              </a:lnSpc>
            </a:pPr>
            <a:r>
              <a:rPr lang="vi-VN" sz="2400" dirty="0">
                <a:latin typeface="Times New Roman" panose="02020603050405020304" pitchFamily="18" charset="0"/>
                <a:ea typeface="Yu Gothic" panose="020B0400000000000000" pitchFamily="34" charset="-128"/>
              </a:rPr>
              <a:t>+ Điện áp cấp tối đa cho động cơ là 15VDC</a:t>
            </a:r>
          </a:p>
          <a:p>
            <a:pPr algn="just">
              <a:lnSpc>
                <a:spcPct val="150000"/>
              </a:lnSpc>
            </a:pPr>
            <a:r>
              <a:rPr lang="vi-VN" sz="2400" dirty="0">
                <a:effectLst/>
                <a:latin typeface="Times New Roman" panose="02020603050405020304" pitchFamily="18" charset="0"/>
                <a:ea typeface="Yu Gothic" panose="020B0400000000000000" pitchFamily="34" charset="-128"/>
              </a:rPr>
              <a:t>+ Nhỏ gọn, giá thành rẻ</a:t>
            </a:r>
          </a:p>
        </p:txBody>
      </p:sp>
      <p:pic>
        <p:nvPicPr>
          <p:cNvPr id="10" name="Picture 9">
            <a:extLst>
              <a:ext uri="{FF2B5EF4-FFF2-40B4-BE49-F238E27FC236}">
                <a16:creationId xmlns:a16="http://schemas.microsoft.com/office/drawing/2014/main" id="{BB1E5C5D-3F9A-4BCC-87EE-DB4DAA80BD7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3824" t="14531" r="3633" b="18738"/>
          <a:stretch>
            <a:fillRect/>
          </a:stretch>
        </p:blipFill>
        <p:spPr>
          <a:xfrm>
            <a:off x="7499376" y="3556703"/>
            <a:ext cx="4116392" cy="2968225"/>
          </a:xfrm>
          <a:prstGeom prst="rect">
            <a:avLst/>
          </a:prstGeom>
          <a:noFill/>
          <a:ln>
            <a:noFill/>
          </a:ln>
        </p:spPr>
      </p:pic>
      <p:sp>
        <p:nvSpPr>
          <p:cNvPr id="2" name="Slide Number Placeholder 1">
            <a:extLst>
              <a:ext uri="{FF2B5EF4-FFF2-40B4-BE49-F238E27FC236}">
                <a16:creationId xmlns:a16="http://schemas.microsoft.com/office/drawing/2014/main" id="{4046530C-81B1-7D2C-209F-3DDC5B174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4" name="Date Placeholder 3">
            <a:extLst>
              <a:ext uri="{FF2B5EF4-FFF2-40B4-BE49-F238E27FC236}">
                <a16:creationId xmlns:a16="http://schemas.microsoft.com/office/drawing/2014/main" id="{E146531A-A409-41A7-C13E-A238ABA0E8B2}"/>
              </a:ext>
            </a:extLst>
          </p:cNvPr>
          <p:cNvSpPr>
            <a:spLocks noGrp="1"/>
          </p:cNvSpPr>
          <p:nvPr>
            <p:ph type="dt" idx="10"/>
          </p:nvPr>
        </p:nvSpPr>
        <p:spPr/>
        <p:txBody>
          <a:bodyPr/>
          <a:lstStyle/>
          <a:p>
            <a:fld id="{F0D25F1C-A336-4BC4-B32F-6F00D64841D4}" type="datetime1">
              <a:rPr lang="en-US" smtClean="0"/>
              <a:t>5/14/2025</a:t>
            </a:fld>
            <a:endParaRPr lang="en-US"/>
          </a:p>
        </p:txBody>
      </p:sp>
    </p:spTree>
    <p:extLst>
      <p:ext uri="{BB962C8B-B14F-4D97-AF65-F5344CB8AC3E}">
        <p14:creationId xmlns:p14="http://schemas.microsoft.com/office/powerpoint/2010/main" val="889720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dirty="0">
                <a:solidFill>
                  <a:srgbClr val="0070C0"/>
                </a:solidFill>
                <a:latin typeface="Times New Roman" panose="02020603050405020304" pitchFamily="18" charset="0"/>
                <a:ea typeface="Yu Gothic" panose="020B0400000000000000" pitchFamily="34" charset="-128"/>
              </a:rPr>
              <a:t>Cảm biến góc nghiêng</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15635" y="2699222"/>
            <a:ext cx="7692046" cy="334995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b="1" dirty="0">
                <a:latin typeface="+mj-lt"/>
                <a:ea typeface="Yu Gothic" panose="020B0400000000000000" pitchFamily="34" charset="-128"/>
              </a:rPr>
              <a:t>Các yêu cầu lựa chọn</a:t>
            </a:r>
          </a:p>
          <a:p>
            <a:pPr algn="just">
              <a:lnSpc>
                <a:spcPct val="150000"/>
              </a:lnSpc>
            </a:pPr>
            <a:r>
              <a:rPr lang="vi-VN" sz="2400" dirty="0">
                <a:latin typeface="Times New Roman" panose="02020603050405020304" pitchFamily="18" charset="0"/>
                <a:ea typeface="Yu Gothic" panose="020B0400000000000000" pitchFamily="34" charset="-128"/>
              </a:rPr>
              <a:t>+ Kích thước nhỏn gọn</a:t>
            </a:r>
          </a:p>
          <a:p>
            <a:pPr algn="just">
              <a:lnSpc>
                <a:spcPct val="150000"/>
              </a:lnSpc>
            </a:pPr>
            <a:r>
              <a:rPr lang="vi-VN" sz="2400" dirty="0">
                <a:latin typeface="Times New Roman" panose="02020603050405020304" pitchFamily="18" charset="0"/>
                <a:ea typeface="Yu Gothic" panose="020B0400000000000000" pitchFamily="34" charset="-128"/>
              </a:rPr>
              <a:t> + Điện áp cấp 5V</a:t>
            </a:r>
          </a:p>
          <a:p>
            <a:pPr algn="just">
              <a:lnSpc>
                <a:spcPct val="150000"/>
              </a:lnSpc>
            </a:pPr>
            <a:r>
              <a:rPr lang="vi-VN" sz="2400" dirty="0">
                <a:effectLst/>
                <a:latin typeface="Times New Roman" panose="02020603050405020304" pitchFamily="18" charset="0"/>
                <a:ea typeface="Yu Gothic" panose="020B0400000000000000" pitchFamily="34" charset="-128"/>
              </a:rPr>
              <a:t>+ Có hỗ trợ thư viện để dễ dàng lập trình</a:t>
            </a:r>
          </a:p>
          <a:p>
            <a:pPr algn="just">
              <a:lnSpc>
                <a:spcPct val="150000"/>
              </a:lnSpc>
            </a:pPr>
            <a:r>
              <a:rPr lang="vi-VN" sz="2400" dirty="0">
                <a:effectLst/>
                <a:latin typeface="Times New Roman" panose="02020603050405020304" pitchFamily="18" charset="0"/>
                <a:ea typeface="Yu Gothic" panose="020B0400000000000000" pitchFamily="34" charset="-128"/>
              </a:rPr>
              <a:t>=&gt; Chọn cảm biến góc nghiêng </a:t>
            </a:r>
            <a:r>
              <a:rPr lang="vi-VN" sz="2400" b="1" dirty="0">
                <a:effectLst/>
                <a:latin typeface="Times New Roman" panose="02020603050405020304" pitchFamily="18" charset="0"/>
                <a:ea typeface="Yu Gothic" panose="020B0400000000000000" pitchFamily="34" charset="-128"/>
              </a:rPr>
              <a:t>GY-521 MPU6050 </a:t>
            </a:r>
            <a:r>
              <a:rPr lang="vi-VN" sz="2400" dirty="0">
                <a:effectLst/>
                <a:latin typeface="Times New Roman" panose="02020603050405020304" pitchFamily="18" charset="0"/>
                <a:ea typeface="Yu Gothic" panose="020B0400000000000000" pitchFamily="34" charset="-128"/>
              </a:rPr>
              <a:t>hỗ trợ thư viện phù hợp với Arduino, ESP </a:t>
            </a:r>
          </a:p>
        </p:txBody>
      </p:sp>
      <p:pic>
        <p:nvPicPr>
          <p:cNvPr id="12" name="Picture 11">
            <a:extLst>
              <a:ext uri="{FF2B5EF4-FFF2-40B4-BE49-F238E27FC236}">
                <a16:creationId xmlns:a16="http://schemas.microsoft.com/office/drawing/2014/main" id="{881E58CC-CC83-4363-9D3F-630CEF194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t="7682" b="10669"/>
          <a:stretch>
            <a:fillRect/>
          </a:stretch>
        </p:blipFill>
        <p:spPr>
          <a:xfrm>
            <a:off x="8494346" y="3556703"/>
            <a:ext cx="3697654" cy="3018493"/>
          </a:xfrm>
          <a:prstGeom prst="rect">
            <a:avLst/>
          </a:prstGeom>
          <a:noFill/>
          <a:ln>
            <a:noFill/>
          </a:ln>
        </p:spPr>
      </p:pic>
      <p:sp>
        <p:nvSpPr>
          <p:cNvPr id="2" name="Slide Number Placeholder 1">
            <a:extLst>
              <a:ext uri="{FF2B5EF4-FFF2-40B4-BE49-F238E27FC236}">
                <a16:creationId xmlns:a16="http://schemas.microsoft.com/office/drawing/2014/main" id="{9164B548-54C0-0274-EF88-6182EA2D98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4" name="Date Placeholder 3">
            <a:extLst>
              <a:ext uri="{FF2B5EF4-FFF2-40B4-BE49-F238E27FC236}">
                <a16:creationId xmlns:a16="http://schemas.microsoft.com/office/drawing/2014/main" id="{697F9DAB-6BFB-F34D-3BB9-63C569698425}"/>
              </a:ext>
            </a:extLst>
          </p:cNvPr>
          <p:cNvSpPr>
            <a:spLocks noGrp="1"/>
          </p:cNvSpPr>
          <p:nvPr>
            <p:ph type="dt" idx="10"/>
          </p:nvPr>
        </p:nvSpPr>
        <p:spPr/>
        <p:txBody>
          <a:bodyPr/>
          <a:lstStyle/>
          <a:p>
            <a:fld id="{81CCB4F5-6801-4706-96E4-0342CD9A782F}" type="datetime1">
              <a:rPr lang="en-US" smtClean="0"/>
              <a:t>5/14/2025</a:t>
            </a:fld>
            <a:endParaRPr lang="en-US"/>
          </a:p>
        </p:txBody>
      </p:sp>
    </p:spTree>
    <p:extLst>
      <p:ext uri="{BB962C8B-B14F-4D97-AF65-F5344CB8AC3E}">
        <p14:creationId xmlns:p14="http://schemas.microsoft.com/office/powerpoint/2010/main" val="403995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dirty="0">
                <a:solidFill>
                  <a:srgbClr val="0070C0"/>
                </a:solidFill>
                <a:effectLst/>
                <a:latin typeface="Times New Roman" panose="02020603050405020304" pitchFamily="18" charset="0"/>
                <a:ea typeface="Yu Gothic" panose="020B0400000000000000" pitchFamily="34" charset="-128"/>
              </a:rPr>
              <a:t>Vi điều khiển</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15634" y="2652631"/>
            <a:ext cx="7714906" cy="334995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b="1" dirty="0">
                <a:latin typeface="+mj-lt"/>
                <a:ea typeface="Yu Gothic" panose="020B0400000000000000" pitchFamily="34" charset="-128"/>
              </a:rPr>
              <a:t>Các yêu cầu lựa chọn</a:t>
            </a:r>
          </a:p>
          <a:p>
            <a:pPr algn="just">
              <a:lnSpc>
                <a:spcPct val="150000"/>
              </a:lnSpc>
            </a:pPr>
            <a:r>
              <a:rPr lang="vi-VN" sz="2400" dirty="0">
                <a:effectLst/>
                <a:latin typeface="Times New Roman" panose="02020603050405020304" pitchFamily="18" charset="0"/>
                <a:ea typeface="Yu Gothic" panose="020B0400000000000000" pitchFamily="34" charset="-128"/>
              </a:rPr>
              <a:t>+ Có giao thức I2C để có thể giao tiếp với hầu hết các loại cảm biến góc nghiêng.</a:t>
            </a:r>
          </a:p>
          <a:p>
            <a:pPr algn="just">
              <a:lnSpc>
                <a:spcPct val="150000"/>
              </a:lnSpc>
            </a:pPr>
            <a:r>
              <a:rPr lang="vi-VN" sz="2400" dirty="0">
                <a:effectLst/>
                <a:latin typeface="Times New Roman" panose="02020603050405020304" pitchFamily="18" charset="0"/>
                <a:ea typeface="Yu Gothic" panose="020B0400000000000000" pitchFamily="34" charset="-128"/>
              </a:rPr>
              <a:t>+ Có 7 chân GPIO, trong đó có 2 chân có khả năng băm xung PWM.</a:t>
            </a:r>
          </a:p>
          <a:p>
            <a:pPr algn="just">
              <a:lnSpc>
                <a:spcPct val="150000"/>
              </a:lnSpc>
            </a:pPr>
            <a:r>
              <a:rPr lang="vi-VN" sz="2400" dirty="0">
                <a:effectLst/>
                <a:latin typeface="Times New Roman" panose="02020603050405020304" pitchFamily="18" charset="0"/>
                <a:ea typeface="Yu Gothic" panose="020B0400000000000000" pitchFamily="34" charset="-128"/>
              </a:rPr>
              <a:t>+ Có 4 chân ngắt ngoài để đọc encoder của 2 động cơ.</a:t>
            </a:r>
          </a:p>
        </p:txBody>
      </p:sp>
      <p:pic>
        <p:nvPicPr>
          <p:cNvPr id="10" name="Picture 9">
            <a:extLst>
              <a:ext uri="{FF2B5EF4-FFF2-40B4-BE49-F238E27FC236}">
                <a16:creationId xmlns:a16="http://schemas.microsoft.com/office/drawing/2014/main" id="{BAD47FFA-7A86-4ECF-BA10-B1CB08C75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8130540" y="3066170"/>
            <a:ext cx="4061460" cy="2984500"/>
          </a:xfrm>
          <a:prstGeom prst="rect">
            <a:avLst/>
          </a:prstGeom>
          <a:noFill/>
        </p:spPr>
      </p:pic>
      <p:sp>
        <p:nvSpPr>
          <p:cNvPr id="2" name="Slide Number Placeholder 1">
            <a:extLst>
              <a:ext uri="{FF2B5EF4-FFF2-40B4-BE49-F238E27FC236}">
                <a16:creationId xmlns:a16="http://schemas.microsoft.com/office/drawing/2014/main" id="{ED68DFCF-61C6-57E7-DDE9-6C5344393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4" name="Date Placeholder 3">
            <a:extLst>
              <a:ext uri="{FF2B5EF4-FFF2-40B4-BE49-F238E27FC236}">
                <a16:creationId xmlns:a16="http://schemas.microsoft.com/office/drawing/2014/main" id="{BD4401B9-AEBA-8133-AC82-A08956F57D8C}"/>
              </a:ext>
            </a:extLst>
          </p:cNvPr>
          <p:cNvSpPr>
            <a:spLocks noGrp="1"/>
          </p:cNvSpPr>
          <p:nvPr>
            <p:ph type="dt" idx="10"/>
          </p:nvPr>
        </p:nvSpPr>
        <p:spPr/>
        <p:txBody>
          <a:bodyPr/>
          <a:lstStyle/>
          <a:p>
            <a:fld id="{B827E328-C829-4FEB-B653-7FDE4C54F035}" type="datetime1">
              <a:rPr lang="en-US" smtClean="0"/>
              <a:t>5/14/2025</a:t>
            </a:fld>
            <a:endParaRPr lang="en-US"/>
          </a:p>
        </p:txBody>
      </p:sp>
    </p:spTree>
    <p:extLst>
      <p:ext uri="{BB962C8B-B14F-4D97-AF65-F5344CB8AC3E}">
        <p14:creationId xmlns:p14="http://schemas.microsoft.com/office/powerpoint/2010/main" val="274548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dirty="0">
                <a:solidFill>
                  <a:srgbClr val="0070C0"/>
                </a:solidFill>
                <a:effectLst/>
                <a:latin typeface="Times New Roman" panose="02020603050405020304" pitchFamily="18" charset="0"/>
                <a:ea typeface="Yu Gothic" panose="020B0400000000000000" pitchFamily="34" charset="-128"/>
              </a:rPr>
              <a:t>Vi điều khiển</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15634" y="2652631"/>
            <a:ext cx="7390467" cy="334995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b="1" dirty="0">
                <a:latin typeface="+mj-lt"/>
                <a:ea typeface="Yu Gothic" panose="020B0400000000000000" pitchFamily="34" charset="-128"/>
              </a:rPr>
              <a:t>Các yêu cầu lựa chọn</a:t>
            </a:r>
          </a:p>
          <a:p>
            <a:pPr algn="just">
              <a:lnSpc>
                <a:spcPct val="150000"/>
              </a:lnSpc>
            </a:pPr>
            <a:r>
              <a:rPr lang="vi-VN" sz="2400" dirty="0">
                <a:effectLst/>
                <a:latin typeface="Times New Roman" panose="02020603050405020304" pitchFamily="18" charset="0"/>
                <a:ea typeface="Yu Gothic" panose="020B0400000000000000" pitchFamily="34" charset="-128"/>
              </a:rPr>
              <a:t>+ Kích thước nhỏ gọn, điện áp cấp 5V.</a:t>
            </a:r>
          </a:p>
          <a:p>
            <a:pPr algn="just">
              <a:lnSpc>
                <a:spcPct val="150000"/>
              </a:lnSpc>
            </a:pPr>
            <a:r>
              <a:rPr lang="vi-VN" sz="2400" dirty="0">
                <a:effectLst/>
                <a:latin typeface="Times New Roman" panose="02020603050405020304" pitchFamily="18" charset="0"/>
                <a:ea typeface="Yu Gothic" panose="020B0400000000000000" pitchFamily="34" charset="-128"/>
              </a:rPr>
              <a:t>+ Có tần số hoạt động lớn, khoảng 16Mhz trở lên.</a:t>
            </a:r>
          </a:p>
          <a:p>
            <a:pPr algn="just">
              <a:lnSpc>
                <a:spcPct val="150000"/>
              </a:lnSpc>
            </a:pPr>
            <a:r>
              <a:rPr lang="vi-VN" sz="2400" dirty="0">
                <a:effectLst/>
                <a:latin typeface="Times New Roman" panose="02020603050405020304" pitchFamily="18" charset="0"/>
                <a:ea typeface="Yu Gothic" panose="020B0400000000000000" pitchFamily="34" charset="-128"/>
              </a:rPr>
              <a:t>+ Có giao thức Wifi hoặc Bluetooth để có thể phát triển thêm chức năng điều khiển nếu cần thiết.</a:t>
            </a:r>
          </a:p>
          <a:p>
            <a:pPr algn="just">
              <a:lnSpc>
                <a:spcPct val="150000"/>
              </a:lnSpc>
            </a:pPr>
            <a:r>
              <a:rPr lang="vi-VN" sz="2400" dirty="0">
                <a:latin typeface="Times New Roman" panose="02020603050405020304" pitchFamily="18" charset="0"/>
                <a:ea typeface="Yu Gothic" panose="020B0400000000000000" pitchFamily="34" charset="-128"/>
              </a:rPr>
              <a:t>=&gt; Chọn vi điều khiển </a:t>
            </a:r>
            <a:r>
              <a:rPr lang="vi-VN" sz="2400" b="1" dirty="0">
                <a:latin typeface="Times New Roman" panose="02020603050405020304" pitchFamily="18" charset="0"/>
                <a:ea typeface="Yu Gothic" panose="020B0400000000000000" pitchFamily="34" charset="-128"/>
              </a:rPr>
              <a:t>ESP32</a:t>
            </a:r>
            <a:r>
              <a:rPr lang="vi-VN" sz="2400" dirty="0">
                <a:latin typeface="Times New Roman" panose="02020603050405020304" pitchFamily="18" charset="0"/>
                <a:ea typeface="Yu Gothic" panose="020B0400000000000000" pitchFamily="34" charset="-128"/>
              </a:rPr>
              <a:t> 38 chân</a:t>
            </a:r>
            <a:endParaRPr lang="vi-VN" sz="2400" dirty="0">
              <a:effectLst/>
              <a:latin typeface="Times New Roman" panose="02020603050405020304" pitchFamily="18" charset="0"/>
              <a:ea typeface="Yu Gothic" panose="020B0400000000000000" pitchFamily="34" charset="-128"/>
            </a:endParaRPr>
          </a:p>
        </p:txBody>
      </p:sp>
      <p:pic>
        <p:nvPicPr>
          <p:cNvPr id="10" name="Picture 9">
            <a:extLst>
              <a:ext uri="{FF2B5EF4-FFF2-40B4-BE49-F238E27FC236}">
                <a16:creationId xmlns:a16="http://schemas.microsoft.com/office/drawing/2014/main" id="{BAD47FFA-7A86-4ECF-BA10-B1CB08C75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8130540" y="3066170"/>
            <a:ext cx="4061460" cy="2984500"/>
          </a:xfrm>
          <a:prstGeom prst="rect">
            <a:avLst/>
          </a:prstGeom>
          <a:noFill/>
        </p:spPr>
      </p:pic>
      <p:sp>
        <p:nvSpPr>
          <p:cNvPr id="2" name="Slide Number Placeholder 1">
            <a:extLst>
              <a:ext uri="{FF2B5EF4-FFF2-40B4-BE49-F238E27FC236}">
                <a16:creationId xmlns:a16="http://schemas.microsoft.com/office/drawing/2014/main" id="{94C49AB3-A787-F5B4-E4A8-5B4A7116CA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4" name="Date Placeholder 3">
            <a:extLst>
              <a:ext uri="{FF2B5EF4-FFF2-40B4-BE49-F238E27FC236}">
                <a16:creationId xmlns:a16="http://schemas.microsoft.com/office/drawing/2014/main" id="{27D2A6C8-010B-2064-441D-6883B3EF4FD5}"/>
              </a:ext>
            </a:extLst>
          </p:cNvPr>
          <p:cNvSpPr>
            <a:spLocks noGrp="1"/>
          </p:cNvSpPr>
          <p:nvPr>
            <p:ph type="dt" idx="10"/>
          </p:nvPr>
        </p:nvSpPr>
        <p:spPr/>
        <p:txBody>
          <a:bodyPr/>
          <a:lstStyle/>
          <a:p>
            <a:fld id="{D930ACDE-5B2C-442E-B21D-923BAC7D24E0}" type="datetime1">
              <a:rPr lang="en-US" smtClean="0"/>
              <a:t>5/14/2025</a:t>
            </a:fld>
            <a:endParaRPr lang="en-US"/>
          </a:p>
        </p:txBody>
      </p:sp>
    </p:spTree>
    <p:extLst>
      <p:ext uri="{BB962C8B-B14F-4D97-AF65-F5344CB8AC3E}">
        <p14:creationId xmlns:p14="http://schemas.microsoft.com/office/powerpoint/2010/main" val="16379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44374334-FCCA-427A-BBD1-E087E39473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502" t="23645" r="8372" b="15897"/>
          <a:stretch>
            <a:fillRect/>
          </a:stretch>
        </p:blipFill>
        <p:spPr>
          <a:xfrm>
            <a:off x="8460105" y="3343736"/>
            <a:ext cx="3731895" cy="2674143"/>
          </a:xfrm>
          <a:prstGeom prst="rect">
            <a:avLst/>
          </a:prstGeom>
          <a:noFill/>
          <a:ln>
            <a:noFill/>
          </a:ln>
        </p:spPr>
      </p:pic>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4">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4.2 Thiết kế phần điện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6" name="TextBox 5">
            <a:extLst>
              <a:ext uri="{FF2B5EF4-FFF2-40B4-BE49-F238E27FC236}">
                <a16:creationId xmlns:a16="http://schemas.microsoft.com/office/drawing/2014/main" id="{10D39A00-2F13-4B1C-9328-145633A3528A}"/>
              </a:ext>
            </a:extLst>
          </p:cNvPr>
          <p:cNvSpPr txBox="1"/>
          <p:nvPr/>
        </p:nvSpPr>
        <p:spPr>
          <a:xfrm>
            <a:off x="4102523" y="2220256"/>
            <a:ext cx="6793706" cy="584775"/>
          </a:xfrm>
          <a:prstGeom prst="rect">
            <a:avLst/>
          </a:prstGeom>
          <a:noFill/>
        </p:spPr>
        <p:txBody>
          <a:bodyPr wrap="square">
            <a:spAutoFit/>
          </a:bodyPr>
          <a:lstStyle/>
          <a:p>
            <a:pPr algn="just"/>
            <a:r>
              <a:rPr lang="vi-VN" sz="3200" b="1" dirty="0">
                <a:solidFill>
                  <a:srgbClr val="0070C0"/>
                </a:solidFill>
                <a:latin typeface="Times New Roman" panose="02020603050405020304" pitchFamily="18" charset="0"/>
                <a:ea typeface="Yu Gothic" panose="020B0400000000000000" pitchFamily="34" charset="-128"/>
              </a:rPr>
              <a:t>Mạch giảm áp</a:t>
            </a:r>
            <a:endParaRPr lang="en-US" sz="3200" dirty="0">
              <a:solidFill>
                <a:srgbClr val="0070C0"/>
              </a:solidFill>
              <a:effectLst/>
              <a:latin typeface="Times New Roman" panose="02020603050405020304" pitchFamily="18" charset="0"/>
              <a:ea typeface="Yu Gothic" panose="020B0400000000000000" pitchFamily="34" charset="-128"/>
            </a:endParaRPr>
          </a:p>
        </p:txBody>
      </p:sp>
      <p:sp>
        <p:nvSpPr>
          <p:cNvPr id="9" name="TextBox 8">
            <a:extLst>
              <a:ext uri="{FF2B5EF4-FFF2-40B4-BE49-F238E27FC236}">
                <a16:creationId xmlns:a16="http://schemas.microsoft.com/office/drawing/2014/main" id="{E6B08309-B44D-41C1-BC34-00B9E860A739}"/>
              </a:ext>
            </a:extLst>
          </p:cNvPr>
          <p:cNvSpPr txBox="1"/>
          <p:nvPr/>
        </p:nvSpPr>
        <p:spPr>
          <a:xfrm>
            <a:off x="415634" y="2652631"/>
            <a:ext cx="8347366" cy="390395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b="1" dirty="0">
                <a:latin typeface="+mj-lt"/>
                <a:ea typeface="Yu Gothic" panose="020B0400000000000000" pitchFamily="34" charset="-128"/>
              </a:rPr>
              <a:t>Các yêu cầu lựa chọn</a:t>
            </a:r>
          </a:p>
          <a:p>
            <a:pPr algn="just">
              <a:lnSpc>
                <a:spcPct val="150000"/>
              </a:lnSpc>
            </a:pPr>
            <a:r>
              <a:rPr lang="vi-VN" sz="2400" dirty="0">
                <a:effectLst/>
                <a:latin typeface="Times New Roman" panose="02020603050405020304" pitchFamily="18" charset="0"/>
                <a:ea typeface="Yu Gothic" panose="020B0400000000000000" pitchFamily="34" charset="-128"/>
              </a:rPr>
              <a:t>+ Dòng điện chịu được phải lớn hơn hoặc bằng 3A.</a:t>
            </a:r>
          </a:p>
          <a:p>
            <a:pPr algn="just">
              <a:lnSpc>
                <a:spcPct val="150000"/>
              </a:lnSpc>
            </a:pPr>
            <a:r>
              <a:rPr lang="vi-VN" sz="2400" dirty="0">
                <a:effectLst/>
                <a:latin typeface="Times New Roman" panose="02020603050405020304" pitchFamily="18" charset="0"/>
                <a:ea typeface="Yu Gothic" panose="020B0400000000000000" pitchFamily="34" charset="-128"/>
              </a:rPr>
              <a:t>+ Điện áp đầu vào lớn hơn 12VDC.</a:t>
            </a:r>
          </a:p>
          <a:p>
            <a:pPr algn="just">
              <a:lnSpc>
                <a:spcPct val="150000"/>
              </a:lnSpc>
            </a:pPr>
            <a:r>
              <a:rPr lang="vi-VN" sz="2400" dirty="0">
                <a:effectLst/>
                <a:latin typeface="Times New Roman" panose="02020603050405020304" pitchFamily="18" charset="0"/>
                <a:ea typeface="Yu Gothic" panose="020B0400000000000000" pitchFamily="34" charset="-128"/>
              </a:rPr>
              <a:t>+ Điện áp đầu ra có thể chỉnh về 5VDC để cấp cho các ngoại vi.</a:t>
            </a:r>
          </a:p>
          <a:p>
            <a:pPr algn="just">
              <a:lnSpc>
                <a:spcPct val="150000"/>
              </a:lnSpc>
            </a:pPr>
            <a:r>
              <a:rPr lang="vi-VN" sz="2400" dirty="0">
                <a:effectLst/>
                <a:latin typeface="Times New Roman" panose="02020603050405020304" pitchFamily="18" charset="0"/>
                <a:ea typeface="Yu Gothic" panose="020B0400000000000000" pitchFamily="34" charset="-128"/>
              </a:rPr>
              <a:t>+ Kích thước nhỏ gọn, giá rẻ.</a:t>
            </a:r>
          </a:p>
          <a:p>
            <a:pPr algn="just">
              <a:lnSpc>
                <a:spcPct val="150000"/>
              </a:lnSpc>
            </a:pPr>
            <a:r>
              <a:rPr lang="vi-VN" sz="2400" dirty="0">
                <a:latin typeface="Times New Roman" panose="02020603050405020304" pitchFamily="18" charset="0"/>
                <a:ea typeface="Yu Gothic" panose="020B0400000000000000" pitchFamily="34" charset="-128"/>
              </a:rPr>
              <a:t>=&gt; Chọn mạch giảm áp </a:t>
            </a:r>
            <a:r>
              <a:rPr lang="vi-VN" sz="2400" b="1" dirty="0">
                <a:latin typeface="Times New Roman" panose="02020603050405020304" pitchFamily="18" charset="0"/>
                <a:ea typeface="Yu Gothic" panose="020B0400000000000000" pitchFamily="34" charset="-128"/>
              </a:rPr>
              <a:t>MP1584EN</a:t>
            </a:r>
            <a:r>
              <a:rPr lang="vi-VN" sz="2400" dirty="0">
                <a:latin typeface="Times New Roman" panose="02020603050405020304" pitchFamily="18" charset="0"/>
                <a:ea typeface="Yu Gothic" panose="020B0400000000000000" pitchFamily="34" charset="-128"/>
              </a:rPr>
              <a:t> với điện áp đầu vào 4,75VDC-28VDC, điện áp đầu ra 1,0VDC-20VDC và dòng ra 3A</a:t>
            </a:r>
            <a:endParaRPr lang="vi-VN" sz="2400" dirty="0">
              <a:effectLst/>
              <a:latin typeface="Times New Roman" panose="02020603050405020304" pitchFamily="18" charset="0"/>
              <a:ea typeface="Yu Gothic" panose="020B0400000000000000" pitchFamily="34" charset="-128"/>
            </a:endParaRPr>
          </a:p>
        </p:txBody>
      </p:sp>
      <p:sp>
        <p:nvSpPr>
          <p:cNvPr id="2" name="Slide Number Placeholder 1">
            <a:extLst>
              <a:ext uri="{FF2B5EF4-FFF2-40B4-BE49-F238E27FC236}">
                <a16:creationId xmlns:a16="http://schemas.microsoft.com/office/drawing/2014/main" id="{D90FE664-C6DE-C849-02D6-5A02530E01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4" name="Date Placeholder 3">
            <a:extLst>
              <a:ext uri="{FF2B5EF4-FFF2-40B4-BE49-F238E27FC236}">
                <a16:creationId xmlns:a16="http://schemas.microsoft.com/office/drawing/2014/main" id="{003E6FA6-FB14-6865-859E-2B953ACBCE34}"/>
              </a:ext>
            </a:extLst>
          </p:cNvPr>
          <p:cNvSpPr>
            <a:spLocks noGrp="1"/>
          </p:cNvSpPr>
          <p:nvPr>
            <p:ph type="dt" idx="10"/>
          </p:nvPr>
        </p:nvSpPr>
        <p:spPr/>
        <p:txBody>
          <a:bodyPr/>
          <a:lstStyle/>
          <a:p>
            <a:fld id="{AD9B61BD-D198-4270-AC2D-BC35F1E24480}" type="datetime1">
              <a:rPr lang="en-US" smtClean="0"/>
              <a:t>5/14/2025</a:t>
            </a:fld>
            <a:endParaRPr lang="en-US"/>
          </a:p>
        </p:txBody>
      </p:sp>
    </p:spTree>
    <p:extLst>
      <p:ext uri="{BB962C8B-B14F-4D97-AF65-F5344CB8AC3E}">
        <p14:creationId xmlns:p14="http://schemas.microsoft.com/office/powerpoint/2010/main" val="234507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4. Thiết kế và xây dựng Robot</a:t>
            </a:r>
          </a:p>
          <a:p>
            <a:r>
              <a:rPr lang="vi-VN" sz="2400" b="1" dirty="0">
                <a:solidFill>
                  <a:schemeClr val="tx1"/>
                </a:solidFill>
                <a:latin typeface="Times New Roman" panose="02020603050405020304" pitchFamily="18" charset="0"/>
                <a:cs typeface="Times New Roman" panose="02020603050405020304" pitchFamily="18" charset="0"/>
              </a:rPr>
              <a:t>4.1 Thiết kế, lập trình bộ điều khiển</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2" name="Slide Number Placeholder 1">
            <a:extLst>
              <a:ext uri="{FF2B5EF4-FFF2-40B4-BE49-F238E27FC236}">
                <a16:creationId xmlns:a16="http://schemas.microsoft.com/office/drawing/2014/main" id="{F097512F-4AE0-1088-8C7B-041EF71436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4" name="Date Placeholder 3">
            <a:extLst>
              <a:ext uri="{FF2B5EF4-FFF2-40B4-BE49-F238E27FC236}">
                <a16:creationId xmlns:a16="http://schemas.microsoft.com/office/drawing/2014/main" id="{20433F9D-AEF4-5F46-BAAB-1868D094F40E}"/>
              </a:ext>
            </a:extLst>
          </p:cNvPr>
          <p:cNvSpPr>
            <a:spLocks noGrp="1"/>
          </p:cNvSpPr>
          <p:nvPr>
            <p:ph type="dt" idx="10"/>
          </p:nvPr>
        </p:nvSpPr>
        <p:spPr/>
        <p:txBody>
          <a:bodyPr/>
          <a:lstStyle/>
          <a:p>
            <a:fld id="{EFD312F0-8AC6-4CAF-B82C-BB47659D27F9}" type="datetime1">
              <a:rPr lang="en-US" smtClean="0"/>
              <a:t>5/14/2025</a:t>
            </a:fld>
            <a:endParaRPr lang="en-US"/>
          </a:p>
        </p:txBody>
      </p:sp>
    </p:spTree>
    <p:extLst>
      <p:ext uri="{BB962C8B-B14F-4D97-AF65-F5344CB8AC3E}">
        <p14:creationId xmlns:p14="http://schemas.microsoft.com/office/powerpoint/2010/main" val="418864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5. Thực nghiệm và đánh giá</a:t>
            </a:r>
          </a:p>
          <a:p>
            <a:r>
              <a:rPr lang="vi-VN" sz="2400" b="1" dirty="0">
                <a:solidFill>
                  <a:schemeClr val="tx1"/>
                </a:solidFill>
                <a:latin typeface="Times New Roman" panose="02020603050405020304" pitchFamily="18" charset="0"/>
                <a:cs typeface="Times New Roman" panose="02020603050405020304" pitchFamily="18" charset="0"/>
              </a:rPr>
              <a:t>5.1 Mô hình Robot hoàn chỉnh</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pic>
        <p:nvPicPr>
          <p:cNvPr id="5" name="Picture 4">
            <a:extLst>
              <a:ext uri="{FF2B5EF4-FFF2-40B4-BE49-F238E27FC236}">
                <a16:creationId xmlns:a16="http://schemas.microsoft.com/office/drawing/2014/main" id="{BF61AA80-94AE-467F-8A4B-305212CFC588}"/>
              </a:ext>
            </a:extLst>
          </p:cNvPr>
          <p:cNvPicPr>
            <a:picLocks noChangeAspect="1"/>
          </p:cNvPicPr>
          <p:nvPr/>
        </p:nvPicPr>
        <p:blipFill>
          <a:blip r:embed="rId6"/>
          <a:stretch>
            <a:fillRect/>
          </a:stretch>
        </p:blipFill>
        <p:spPr>
          <a:xfrm>
            <a:off x="1253490" y="2299581"/>
            <a:ext cx="3348990" cy="4465320"/>
          </a:xfrm>
          <a:prstGeom prst="rect">
            <a:avLst/>
          </a:prstGeom>
        </p:spPr>
      </p:pic>
      <p:pic>
        <p:nvPicPr>
          <p:cNvPr id="7" name="Picture 6">
            <a:extLst>
              <a:ext uri="{FF2B5EF4-FFF2-40B4-BE49-F238E27FC236}">
                <a16:creationId xmlns:a16="http://schemas.microsoft.com/office/drawing/2014/main" id="{16724C0F-CF0F-42C8-9731-1EDE132EDF80}"/>
              </a:ext>
            </a:extLst>
          </p:cNvPr>
          <p:cNvPicPr>
            <a:picLocks noChangeAspect="1"/>
          </p:cNvPicPr>
          <p:nvPr/>
        </p:nvPicPr>
        <p:blipFill>
          <a:blip r:embed="rId7"/>
          <a:stretch>
            <a:fillRect/>
          </a:stretch>
        </p:blipFill>
        <p:spPr>
          <a:xfrm>
            <a:off x="4602480" y="2299580"/>
            <a:ext cx="3348991" cy="4465321"/>
          </a:xfrm>
          <a:prstGeom prst="rect">
            <a:avLst/>
          </a:prstGeom>
        </p:spPr>
      </p:pic>
      <p:pic>
        <p:nvPicPr>
          <p:cNvPr id="9" name="Picture 8">
            <a:extLst>
              <a:ext uri="{FF2B5EF4-FFF2-40B4-BE49-F238E27FC236}">
                <a16:creationId xmlns:a16="http://schemas.microsoft.com/office/drawing/2014/main" id="{220C94B5-6014-498F-B7A0-0E29B68DDEF3}"/>
              </a:ext>
            </a:extLst>
          </p:cNvPr>
          <p:cNvPicPr>
            <a:picLocks noChangeAspect="1"/>
          </p:cNvPicPr>
          <p:nvPr/>
        </p:nvPicPr>
        <p:blipFill>
          <a:blip r:embed="rId8"/>
          <a:stretch>
            <a:fillRect/>
          </a:stretch>
        </p:blipFill>
        <p:spPr>
          <a:xfrm>
            <a:off x="7951470" y="2299579"/>
            <a:ext cx="3348991" cy="4465321"/>
          </a:xfrm>
          <a:prstGeom prst="rect">
            <a:avLst/>
          </a:prstGeom>
        </p:spPr>
      </p:pic>
      <p:sp>
        <p:nvSpPr>
          <p:cNvPr id="2" name="Slide Number Placeholder 1">
            <a:extLst>
              <a:ext uri="{FF2B5EF4-FFF2-40B4-BE49-F238E27FC236}">
                <a16:creationId xmlns:a16="http://schemas.microsoft.com/office/drawing/2014/main" id="{A1D1D53A-2C2F-887E-2B77-96658EBCC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4" name="Date Placeholder 3">
            <a:extLst>
              <a:ext uri="{FF2B5EF4-FFF2-40B4-BE49-F238E27FC236}">
                <a16:creationId xmlns:a16="http://schemas.microsoft.com/office/drawing/2014/main" id="{590E092A-B703-DE2C-2E0C-D6550A53FAC0}"/>
              </a:ext>
            </a:extLst>
          </p:cNvPr>
          <p:cNvSpPr>
            <a:spLocks noGrp="1"/>
          </p:cNvSpPr>
          <p:nvPr>
            <p:ph type="dt" idx="10"/>
          </p:nvPr>
        </p:nvSpPr>
        <p:spPr/>
        <p:txBody>
          <a:bodyPr/>
          <a:lstStyle/>
          <a:p>
            <a:fld id="{9E76A60B-A495-4900-8A6C-91928313CD2C}" type="datetime1">
              <a:rPr lang="en-US" smtClean="0"/>
              <a:t>5/14/2025</a:t>
            </a:fld>
            <a:endParaRPr lang="en-US"/>
          </a:p>
        </p:txBody>
      </p:sp>
    </p:spTree>
    <p:extLst>
      <p:ext uri="{BB962C8B-B14F-4D97-AF65-F5344CB8AC3E}">
        <p14:creationId xmlns:p14="http://schemas.microsoft.com/office/powerpoint/2010/main" val="350356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5. Thực nghiệm và đánh giá</a:t>
            </a:r>
          </a:p>
          <a:p>
            <a:r>
              <a:rPr lang="vi-VN" sz="2400" b="1" dirty="0">
                <a:solidFill>
                  <a:schemeClr val="tx1"/>
                </a:solidFill>
                <a:latin typeface="Times New Roman" panose="02020603050405020304" pitchFamily="18" charset="0"/>
                <a:cs typeface="Times New Roman" panose="02020603050405020304" pitchFamily="18" charset="0"/>
              </a:rPr>
              <a:t>5.2 Quá trình thực nghiệm</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2" name="Slide Number Placeholder 1">
            <a:extLst>
              <a:ext uri="{FF2B5EF4-FFF2-40B4-BE49-F238E27FC236}">
                <a16:creationId xmlns:a16="http://schemas.microsoft.com/office/drawing/2014/main" id="{ACB859EE-FED6-885A-0EB8-C4E7759935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4" name="Date Placeholder 3">
            <a:extLst>
              <a:ext uri="{FF2B5EF4-FFF2-40B4-BE49-F238E27FC236}">
                <a16:creationId xmlns:a16="http://schemas.microsoft.com/office/drawing/2014/main" id="{3F725085-9AAA-91F5-43E3-E0393963C61C}"/>
              </a:ext>
            </a:extLst>
          </p:cNvPr>
          <p:cNvSpPr>
            <a:spLocks noGrp="1"/>
          </p:cNvSpPr>
          <p:nvPr>
            <p:ph type="dt" idx="10"/>
          </p:nvPr>
        </p:nvSpPr>
        <p:spPr/>
        <p:txBody>
          <a:bodyPr/>
          <a:lstStyle/>
          <a:p>
            <a:fld id="{4C95D517-D3A3-4CE8-A2AB-0F7931ABD378}" type="datetime1">
              <a:rPr lang="en-US" smtClean="0"/>
              <a:t>5/14/2025</a:t>
            </a:fld>
            <a:endParaRPr lang="en-US"/>
          </a:p>
        </p:txBody>
      </p:sp>
    </p:spTree>
    <p:extLst>
      <p:ext uri="{BB962C8B-B14F-4D97-AF65-F5344CB8AC3E}">
        <p14:creationId xmlns:p14="http://schemas.microsoft.com/office/powerpoint/2010/main" val="438045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461665"/>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1. Tổng quan về One-Wheel Balancing Robot</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pic>
        <p:nvPicPr>
          <p:cNvPr id="4" name="Picture 3">
            <a:extLst>
              <a:ext uri="{FF2B5EF4-FFF2-40B4-BE49-F238E27FC236}">
                <a16:creationId xmlns:a16="http://schemas.microsoft.com/office/drawing/2014/main" id="{E97820C3-6787-448A-972E-BE67577DD3D0}"/>
              </a:ext>
            </a:extLst>
          </p:cNvPr>
          <p:cNvPicPr>
            <a:picLocks noChangeAspect="1"/>
          </p:cNvPicPr>
          <p:nvPr/>
        </p:nvPicPr>
        <p:blipFill>
          <a:blip r:embed="rId6"/>
          <a:stretch>
            <a:fillRect/>
          </a:stretch>
        </p:blipFill>
        <p:spPr>
          <a:xfrm>
            <a:off x="6717189" y="2081757"/>
            <a:ext cx="5474811" cy="4211936"/>
          </a:xfrm>
          <a:prstGeom prst="rect">
            <a:avLst/>
          </a:prstGeom>
        </p:spPr>
      </p:pic>
      <p:grpSp>
        <p:nvGrpSpPr>
          <p:cNvPr id="14" name="Group 11">
            <a:extLst>
              <a:ext uri="{FF2B5EF4-FFF2-40B4-BE49-F238E27FC236}">
                <a16:creationId xmlns:a16="http://schemas.microsoft.com/office/drawing/2014/main" id="{0F6491A7-08EC-4B68-ACBD-9CA4B7055FCB}"/>
              </a:ext>
            </a:extLst>
          </p:cNvPr>
          <p:cNvGrpSpPr/>
          <p:nvPr/>
        </p:nvGrpSpPr>
        <p:grpSpPr>
          <a:xfrm>
            <a:off x="349047" y="2243578"/>
            <a:ext cx="6368141" cy="4402319"/>
            <a:chOff x="0" y="-47625"/>
            <a:chExt cx="1794918" cy="1114574"/>
          </a:xfrm>
        </p:grpSpPr>
        <p:sp>
          <p:nvSpPr>
            <p:cNvPr id="15" name="Freeform 12">
              <a:extLst>
                <a:ext uri="{FF2B5EF4-FFF2-40B4-BE49-F238E27FC236}">
                  <a16:creationId xmlns:a16="http://schemas.microsoft.com/office/drawing/2014/main" id="{71461D82-990A-416D-952D-4EE5F29B49CD}"/>
                </a:ext>
              </a:extLst>
            </p:cNvPr>
            <p:cNvSpPr/>
            <p:nvPr/>
          </p:nvSpPr>
          <p:spPr>
            <a:xfrm>
              <a:off x="31413" y="-47625"/>
              <a:ext cx="1763505" cy="1066373"/>
            </a:xfrm>
            <a:custGeom>
              <a:avLst/>
              <a:gdLst/>
              <a:ahLst/>
              <a:cxnLst/>
              <a:rect l="l" t="t" r="r" b="b"/>
              <a:pathLst>
                <a:path w="1290977" h="1066949">
                  <a:moveTo>
                    <a:pt x="64850" y="0"/>
                  </a:moveTo>
                  <a:lnTo>
                    <a:pt x="1226127" y="0"/>
                  </a:lnTo>
                  <a:cubicBezTo>
                    <a:pt x="1261943" y="0"/>
                    <a:pt x="1290977" y="29034"/>
                    <a:pt x="1290977" y="64850"/>
                  </a:cubicBezTo>
                  <a:lnTo>
                    <a:pt x="1290977" y="1002099"/>
                  </a:lnTo>
                  <a:cubicBezTo>
                    <a:pt x="1290977" y="1037914"/>
                    <a:pt x="1261943" y="1066949"/>
                    <a:pt x="1226127" y="1066949"/>
                  </a:cubicBezTo>
                  <a:lnTo>
                    <a:pt x="64850" y="1066949"/>
                  </a:lnTo>
                  <a:cubicBezTo>
                    <a:pt x="29034" y="1066949"/>
                    <a:pt x="0" y="1037914"/>
                    <a:pt x="0" y="1002099"/>
                  </a:cubicBezTo>
                  <a:lnTo>
                    <a:pt x="0" y="64850"/>
                  </a:lnTo>
                  <a:cubicBezTo>
                    <a:pt x="0" y="29034"/>
                    <a:pt x="29034" y="0"/>
                    <a:pt x="64850" y="0"/>
                  </a:cubicBezTo>
                  <a:close/>
                </a:path>
              </a:pathLst>
            </a:custGeom>
            <a:solidFill>
              <a:srgbClr val="000000">
                <a:alpha val="0"/>
              </a:srgbClr>
            </a:solidFill>
            <a:ln w="38100" cap="rnd">
              <a:solidFill>
                <a:srgbClr val="011844"/>
              </a:solidFill>
              <a:prstDash val="solid"/>
              <a:round/>
            </a:ln>
          </p:spPr>
          <p:txBody>
            <a:bodyPr/>
            <a:lstStyle/>
            <a:p>
              <a:pPr marL="571500" indent="-571500" algn="just">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Robot cân bằng một bánh thường bao gồm:</a:t>
              </a:r>
            </a:p>
            <a:p>
              <a:pPr marL="571500" indent="-571500" algn="just">
                <a:buFont typeface="Arial" panose="020B0604020202020204" pitchFamily="34" charset="0"/>
                <a:buChar char="•"/>
              </a:pPr>
              <a:r>
                <a:rPr lang="vi-VN" sz="2400" dirty="0">
                  <a:latin typeface="Times New Roman" panose="02020603050405020304" pitchFamily="18" charset="0"/>
                  <a:ea typeface="Yu Gothic" panose="020B0400000000000000" pitchFamily="34" charset="-128"/>
                </a:rPr>
                <a:t>Một bánh xe chính để di chuyển.</a:t>
              </a:r>
            </a:p>
            <a:p>
              <a:pPr marL="571500" indent="-571500" algn="just">
                <a:buFont typeface="Arial" panose="020B0604020202020204" pitchFamily="34" charset="0"/>
                <a:buChar char="•"/>
              </a:pPr>
              <a:r>
                <a:rPr lang="vi-VN" sz="2400" dirty="0">
                  <a:effectLst/>
                  <a:latin typeface="Times New Roman" panose="02020603050405020304" pitchFamily="18" charset="0"/>
                  <a:ea typeface="Yu Gothic" panose="020B0400000000000000" pitchFamily="34" charset="-128"/>
                </a:rPr>
                <a:t>Một động cơ để tạo lực đẩy và moment xoắn</a:t>
              </a:r>
            </a:p>
            <a:p>
              <a:pPr marL="571500" indent="-571500" algn="just">
                <a:buFont typeface="Arial" panose="020B0604020202020204" pitchFamily="34" charset="0"/>
                <a:buChar char="•"/>
              </a:pPr>
              <a:r>
                <a:rPr lang="vi-VN" sz="2400" dirty="0">
                  <a:latin typeface="Times New Roman" panose="02020603050405020304" pitchFamily="18" charset="0"/>
                  <a:ea typeface="Yu Gothic" panose="020B0400000000000000" pitchFamily="34" charset="-128"/>
                </a:rPr>
                <a:t>Các cảm biến như IMU để đo góc nghiêng và tốc độ góc</a:t>
              </a:r>
            </a:p>
            <a:p>
              <a:pPr marL="571500" indent="-571500" algn="just">
                <a:buFont typeface="Arial" panose="020B0604020202020204" pitchFamily="34" charset="0"/>
                <a:buChar char="•"/>
              </a:pPr>
              <a:r>
                <a:rPr lang="vi-VN" sz="2400" dirty="0">
                  <a:effectLst/>
                  <a:latin typeface="Times New Roman" panose="02020603050405020304" pitchFamily="18" charset="0"/>
                  <a:ea typeface="Yu Gothic" panose="020B0400000000000000" pitchFamily="34" charset="-128"/>
                </a:rPr>
                <a:t>Hệ thống điều khiển (PID) để xử lí dữ liệu từ cảm biến và điều chỉnh động cơ duy trì cân bằng</a:t>
              </a:r>
            </a:p>
            <a:p>
              <a:pPr marL="571500" indent="-571500" algn="just">
                <a:buFont typeface="Wingdings" panose="05000000000000000000" pitchFamily="2" charset="2"/>
                <a:buChar char="Ø"/>
              </a:pPr>
              <a:r>
                <a:rPr lang="vi-VN" sz="2400" dirty="0">
                  <a:latin typeface="Times New Roman" panose="02020603050405020304" pitchFamily="18" charset="0"/>
                  <a:ea typeface="Yu Gothic" panose="020B0400000000000000" pitchFamily="34" charset="-128"/>
                </a:rPr>
                <a:t>Mục tiêu chính của OWBR là duy trì trạng thái không bị ngã và có thể di chuyển theo hướng tiến lùi một cách ổn định </a:t>
              </a:r>
              <a:endParaRPr lang="vi-VN" sz="2400" dirty="0">
                <a:effectLst/>
                <a:latin typeface="Times New Roman" panose="02020603050405020304" pitchFamily="18" charset="0"/>
                <a:ea typeface="Yu Gothic" panose="020B0400000000000000" pitchFamily="34" charset="-128"/>
              </a:endParaRPr>
            </a:p>
          </p:txBody>
        </p:sp>
        <p:sp>
          <p:nvSpPr>
            <p:cNvPr id="16" name="TextBox 13">
              <a:extLst>
                <a:ext uri="{FF2B5EF4-FFF2-40B4-BE49-F238E27FC236}">
                  <a16:creationId xmlns:a16="http://schemas.microsoft.com/office/drawing/2014/main" id="{6B77C676-2E31-4B93-A374-555D81E4700F}"/>
                </a:ext>
              </a:extLst>
            </p:cNvPr>
            <p:cNvSpPr txBox="1"/>
            <p:nvPr/>
          </p:nvSpPr>
          <p:spPr>
            <a:xfrm>
              <a:off x="0" y="-47625"/>
              <a:ext cx="1290977" cy="1114574"/>
            </a:xfrm>
            <a:prstGeom prst="rect">
              <a:avLst/>
            </a:prstGeom>
          </p:spPr>
          <p:txBody>
            <a:bodyPr lIns="63100" tIns="63100" rIns="63100" bIns="63100" rtlCol="0" anchor="ctr"/>
            <a:lstStyle/>
            <a:p>
              <a:pPr algn="ctr">
                <a:lnSpc>
                  <a:spcPts val="2660"/>
                </a:lnSpc>
              </a:pPr>
              <a:endParaRPr sz="1000"/>
            </a:p>
          </p:txBody>
        </p:sp>
      </p:grpSp>
      <p:sp>
        <p:nvSpPr>
          <p:cNvPr id="2" name="Slide Number Placeholder 1">
            <a:extLst>
              <a:ext uri="{FF2B5EF4-FFF2-40B4-BE49-F238E27FC236}">
                <a16:creationId xmlns:a16="http://schemas.microsoft.com/office/drawing/2014/main" id="{56B2BF32-504F-A416-1E7D-163921BA22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5" name="Date Placeholder 4">
            <a:extLst>
              <a:ext uri="{FF2B5EF4-FFF2-40B4-BE49-F238E27FC236}">
                <a16:creationId xmlns:a16="http://schemas.microsoft.com/office/drawing/2014/main" id="{D40EDE46-F767-3406-2F1E-3E2889183376}"/>
              </a:ext>
            </a:extLst>
          </p:cNvPr>
          <p:cNvSpPr>
            <a:spLocks noGrp="1"/>
          </p:cNvSpPr>
          <p:nvPr>
            <p:ph type="dt" idx="10"/>
          </p:nvPr>
        </p:nvSpPr>
        <p:spPr/>
        <p:txBody>
          <a:bodyPr/>
          <a:lstStyle/>
          <a:p>
            <a:fld id="{811FB18D-9B31-41E3-BDC7-2B815C565861}" type="datetime1">
              <a:rPr lang="en-US" smtClean="0"/>
              <a:t>5/14/2025</a:t>
            </a:fld>
            <a:endParaRPr lang="en-US"/>
          </a:p>
        </p:txBody>
      </p:sp>
    </p:spTree>
    <p:extLst>
      <p:ext uri="{BB962C8B-B14F-4D97-AF65-F5344CB8AC3E}">
        <p14:creationId xmlns:p14="http://schemas.microsoft.com/office/powerpoint/2010/main" val="254417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5. Thực nghiệm và đánh giá</a:t>
            </a:r>
          </a:p>
          <a:p>
            <a:r>
              <a:rPr lang="vi-VN" sz="2400" b="1" dirty="0">
                <a:solidFill>
                  <a:schemeClr val="tx1"/>
                </a:solidFill>
                <a:latin typeface="Times New Roman" panose="02020603050405020304" pitchFamily="18" charset="0"/>
                <a:cs typeface="Times New Roman" panose="02020603050405020304" pitchFamily="18" charset="0"/>
              </a:rPr>
              <a:t>5.3 Đánh giá kết quả</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2" name="Slide Number Placeholder 1">
            <a:extLst>
              <a:ext uri="{FF2B5EF4-FFF2-40B4-BE49-F238E27FC236}">
                <a16:creationId xmlns:a16="http://schemas.microsoft.com/office/drawing/2014/main" id="{94700CB2-AC8D-DA88-2A12-46A1501CE7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4" name="Date Placeholder 3">
            <a:extLst>
              <a:ext uri="{FF2B5EF4-FFF2-40B4-BE49-F238E27FC236}">
                <a16:creationId xmlns:a16="http://schemas.microsoft.com/office/drawing/2014/main" id="{68B81ECE-54E3-6F1C-04AF-AAABBC439E28}"/>
              </a:ext>
            </a:extLst>
          </p:cNvPr>
          <p:cNvSpPr>
            <a:spLocks noGrp="1"/>
          </p:cNvSpPr>
          <p:nvPr>
            <p:ph type="dt" idx="10"/>
          </p:nvPr>
        </p:nvSpPr>
        <p:spPr/>
        <p:txBody>
          <a:bodyPr/>
          <a:lstStyle/>
          <a:p>
            <a:fld id="{32429946-D33B-4DA4-994C-C69BD6EED9D5}" type="datetime1">
              <a:rPr lang="en-US" smtClean="0"/>
              <a:t>5/14/2025</a:t>
            </a:fld>
            <a:endParaRPr lang="en-US"/>
          </a:p>
        </p:txBody>
      </p:sp>
    </p:spTree>
    <p:extLst>
      <p:ext uri="{BB962C8B-B14F-4D97-AF65-F5344CB8AC3E}">
        <p14:creationId xmlns:p14="http://schemas.microsoft.com/office/powerpoint/2010/main" val="359462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EE562A-B48B-F8F9-7833-BA875344115A}"/>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ADB9BAD-DFCB-AE03-1364-A6C42BECAA77}"/>
              </a:ext>
            </a:extLst>
          </p:cNvPr>
          <p:cNvSpPr/>
          <p:nvPr/>
        </p:nvSpPr>
        <p:spPr>
          <a:xfrm>
            <a:off x="0" y="2915227"/>
            <a:ext cx="12191851" cy="593084"/>
          </a:xfrm>
          <a:prstGeom prst="rect">
            <a:avLst/>
          </a:prstGeom>
          <a:noFill/>
        </p:spPr>
        <p:txBody>
          <a:bodyPr wrap="square" lIns="38709" tIns="19354" rIns="38709" bIns="19354">
            <a:spAutoFit/>
          </a:bodyPr>
          <a:lstStyle/>
          <a:p>
            <a:pPr algn="ctr">
              <a:spcBef>
                <a:spcPts val="508"/>
              </a:spcBef>
              <a:spcAft>
                <a:spcPts val="254"/>
              </a:spcAft>
            </a:pPr>
            <a:r>
              <a:rPr lang="en-US" sz="3600" b="1" dirty="0">
                <a:ln w="6350">
                  <a:solidFill>
                    <a:schemeClr val="bg1"/>
                  </a:solidFill>
                </a:ln>
                <a:solidFill>
                  <a:srgbClr val="FFFF00"/>
                </a:solidFill>
                <a:effectLst>
                  <a:outerShdw blurRad="38100" dist="38100" dir="2700000" algn="tl">
                    <a:srgbClr val="000000">
                      <a:alpha val="43137"/>
                    </a:srgbClr>
                  </a:outerShdw>
                  <a:reflection blurRad="6350" stA="53000" endA="300" endPos="35500" dir="5400000" sy="-90000" algn="bl" rotWithShape="0"/>
                </a:effectLst>
                <a:latin typeface="Times New Roman" panose="02020603050405020304" pitchFamily="18" charset="0"/>
                <a:cs typeface="Times New Roman" panose="02020603050405020304" pitchFamily="18" charset="0"/>
              </a:rPr>
              <a:t>CẢM ƠN THẦY VÀ CÁC BẠN ĐÃ LẮNG NGHE</a:t>
            </a:r>
            <a:endParaRPr lang="vi-VN" sz="3600" b="1" dirty="0">
              <a:ln w="6350">
                <a:solidFill>
                  <a:schemeClr val="bg1"/>
                </a:solidFill>
              </a:ln>
              <a:solidFill>
                <a:srgbClr val="FFFF00"/>
              </a:solidFill>
              <a:effectLst>
                <a:outerShdw blurRad="38100" dist="38100" dir="2700000" algn="tl">
                  <a:srgbClr val="000000">
                    <a:alpha val="43137"/>
                  </a:srgbClr>
                </a:outerShdw>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3DA4955-1655-639E-137B-809156446A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4" name="Date Placeholder 3">
            <a:extLst>
              <a:ext uri="{FF2B5EF4-FFF2-40B4-BE49-F238E27FC236}">
                <a16:creationId xmlns:a16="http://schemas.microsoft.com/office/drawing/2014/main" id="{8A667461-4DB1-2C18-6B85-C02223DE8BD0}"/>
              </a:ext>
            </a:extLst>
          </p:cNvPr>
          <p:cNvSpPr>
            <a:spLocks noGrp="1"/>
          </p:cNvSpPr>
          <p:nvPr>
            <p:ph type="dt" idx="10"/>
          </p:nvPr>
        </p:nvSpPr>
        <p:spPr/>
        <p:txBody>
          <a:bodyPr/>
          <a:lstStyle/>
          <a:p>
            <a:fld id="{F067063A-0AD4-4D41-BDCD-26C10254A07F}" type="datetime1">
              <a:rPr lang="en-US" smtClean="0"/>
              <a:t>5/14/2025</a:t>
            </a:fld>
            <a:endParaRPr lang="en-US"/>
          </a:p>
        </p:txBody>
      </p:sp>
    </p:spTree>
    <p:extLst>
      <p:ext uri="{BB962C8B-B14F-4D97-AF65-F5344CB8AC3E}">
        <p14:creationId xmlns:p14="http://schemas.microsoft.com/office/powerpoint/2010/main" val="131277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5DA608F-390A-4BE1-A674-5F99D9E99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76381" y="814388"/>
            <a:ext cx="5536944" cy="6043612"/>
          </a:xfrm>
          <a:prstGeom prst="rect">
            <a:avLst/>
          </a:prstGeom>
          <a:noFill/>
        </p:spPr>
      </p:pic>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4">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2. Mô hình lý thuyết Robot cân bằng một bánh </a:t>
            </a:r>
          </a:p>
          <a:p>
            <a:r>
              <a:rPr lang="vi-VN" sz="2400" b="1" dirty="0">
                <a:solidFill>
                  <a:schemeClr val="tx1"/>
                </a:solidFill>
                <a:latin typeface="Times New Roman" panose="02020603050405020304" pitchFamily="18" charset="0"/>
                <a:cs typeface="Times New Roman" panose="02020603050405020304" pitchFamily="18" charset="0"/>
              </a:rPr>
              <a:t>2.1 Mô hình lý thuyết</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graphicFrame>
        <p:nvGraphicFramePr>
          <p:cNvPr id="5" name="Table 4">
            <a:extLst>
              <a:ext uri="{FF2B5EF4-FFF2-40B4-BE49-F238E27FC236}">
                <a16:creationId xmlns:a16="http://schemas.microsoft.com/office/drawing/2014/main" id="{92C2DCD1-CB99-4BB0-8206-970F5E52BB04}"/>
              </a:ext>
            </a:extLst>
          </p:cNvPr>
          <p:cNvGraphicFramePr>
            <a:graphicFrameLocks noGrp="1"/>
          </p:cNvGraphicFramePr>
          <p:nvPr>
            <p:extLst>
              <p:ext uri="{D42A27DB-BD31-4B8C-83A1-F6EECF244321}">
                <p14:modId xmlns:p14="http://schemas.microsoft.com/office/powerpoint/2010/main" val="1344026779"/>
              </p:ext>
            </p:extLst>
          </p:nvPr>
        </p:nvGraphicFramePr>
        <p:xfrm>
          <a:off x="1355853" y="4614345"/>
          <a:ext cx="3673348" cy="2086635"/>
        </p:xfrm>
        <a:graphic>
          <a:graphicData uri="http://schemas.openxmlformats.org/drawingml/2006/table">
            <a:tbl>
              <a:tblPr>
                <a:tableStyleId>{5C22544A-7EE6-4342-B048-85BDC9FD1C3A}</a:tableStyleId>
              </a:tblPr>
              <a:tblGrid>
                <a:gridCol w="805815">
                  <a:extLst>
                    <a:ext uri="{9D8B030D-6E8A-4147-A177-3AD203B41FA5}">
                      <a16:colId xmlns:a16="http://schemas.microsoft.com/office/drawing/2014/main" val="727237670"/>
                    </a:ext>
                  </a:extLst>
                </a:gridCol>
                <a:gridCol w="2867533">
                  <a:extLst>
                    <a:ext uri="{9D8B030D-6E8A-4147-A177-3AD203B41FA5}">
                      <a16:colId xmlns:a16="http://schemas.microsoft.com/office/drawing/2014/main" val="3949490531"/>
                    </a:ext>
                  </a:extLst>
                </a:gridCol>
              </a:tblGrid>
              <a:tr h="417327">
                <a:tc>
                  <a:txBody>
                    <a:bodyPr/>
                    <a:lstStyle/>
                    <a:p>
                      <a:pPr algn="ctr">
                        <a:lnSpc>
                          <a:spcPct val="150000"/>
                        </a:lnSpc>
                      </a:pPr>
                      <a:r>
                        <a:rPr lang="en-US">
                          <a:effectLst/>
                        </a:rPr>
                        <a:t>1</a:t>
                      </a:r>
                      <a:endParaRPr lang="en-US">
                        <a:effectLst/>
                        <a:latin typeface="Times New Roman" panose="02020603050405020304" pitchFamily="18" charset="0"/>
                        <a:ea typeface="Yu Gothic" panose="020B0400000000000000" pitchFamily="34" charset="-128"/>
                      </a:endParaRPr>
                    </a:p>
                  </a:txBody>
                  <a:tcPr/>
                </a:tc>
                <a:tc>
                  <a:txBody>
                    <a:bodyPr/>
                    <a:lstStyle/>
                    <a:p>
                      <a:pPr algn="just">
                        <a:lnSpc>
                          <a:spcPct val="150000"/>
                        </a:lnSpc>
                      </a:pPr>
                      <a:r>
                        <a:rPr lang="en-US" dirty="0" err="1">
                          <a:effectLst/>
                        </a:rPr>
                        <a:t>Bảng</a:t>
                      </a:r>
                      <a:r>
                        <a:rPr lang="en-US" dirty="0">
                          <a:effectLst/>
                        </a:rPr>
                        <a:t> </a:t>
                      </a:r>
                      <a:r>
                        <a:rPr lang="en-US" dirty="0" err="1">
                          <a:effectLst/>
                        </a:rPr>
                        <a:t>mạch</a:t>
                      </a:r>
                      <a:r>
                        <a:rPr lang="en-US" dirty="0">
                          <a:effectLst/>
                        </a:rPr>
                        <a:t> </a:t>
                      </a:r>
                      <a:r>
                        <a:rPr lang="en-US" dirty="0" err="1">
                          <a:effectLst/>
                        </a:rPr>
                        <a:t>điều</a:t>
                      </a:r>
                      <a:r>
                        <a:rPr lang="en-US" dirty="0">
                          <a:effectLst/>
                        </a:rPr>
                        <a:t> </a:t>
                      </a:r>
                      <a:r>
                        <a:rPr lang="en-US" dirty="0" err="1">
                          <a:effectLst/>
                        </a:rPr>
                        <a:t>khiển</a:t>
                      </a:r>
                      <a:endParaRPr lang="en-US" dirty="0">
                        <a:effectLst/>
                        <a:latin typeface="Times New Roman" panose="02020603050405020304" pitchFamily="18" charset="0"/>
                        <a:ea typeface="Yu Gothic" panose="020B0400000000000000" pitchFamily="34" charset="-128"/>
                      </a:endParaRPr>
                    </a:p>
                  </a:txBody>
                  <a:tcPr/>
                </a:tc>
                <a:extLst>
                  <a:ext uri="{0D108BD9-81ED-4DB2-BD59-A6C34878D82A}">
                    <a16:rowId xmlns:a16="http://schemas.microsoft.com/office/drawing/2014/main" val="580287856"/>
                  </a:ext>
                </a:extLst>
              </a:tr>
              <a:tr h="417327">
                <a:tc>
                  <a:txBody>
                    <a:bodyPr/>
                    <a:lstStyle/>
                    <a:p>
                      <a:pPr algn="ctr">
                        <a:lnSpc>
                          <a:spcPct val="150000"/>
                        </a:lnSpc>
                      </a:pPr>
                      <a:r>
                        <a:rPr lang="en-US">
                          <a:effectLst/>
                        </a:rPr>
                        <a:t>2</a:t>
                      </a:r>
                      <a:endParaRPr lang="en-US">
                        <a:effectLst/>
                        <a:latin typeface="Times New Roman" panose="02020603050405020304" pitchFamily="18" charset="0"/>
                        <a:ea typeface="Yu Gothic" panose="020B0400000000000000" pitchFamily="34" charset="-128"/>
                      </a:endParaRPr>
                    </a:p>
                  </a:txBody>
                  <a:tcPr/>
                </a:tc>
                <a:tc>
                  <a:txBody>
                    <a:bodyPr/>
                    <a:lstStyle/>
                    <a:p>
                      <a:pPr algn="just">
                        <a:lnSpc>
                          <a:spcPct val="150000"/>
                        </a:lnSpc>
                      </a:pPr>
                      <a:r>
                        <a:rPr lang="vi-VN">
                          <a:effectLst/>
                        </a:rPr>
                        <a:t>Động cơ</a:t>
                      </a:r>
                      <a:endParaRPr lang="vi-VN">
                        <a:effectLst/>
                        <a:latin typeface="Times New Roman" panose="02020603050405020304" pitchFamily="18" charset="0"/>
                        <a:ea typeface="Yu Gothic" panose="020B0400000000000000" pitchFamily="34" charset="-128"/>
                      </a:endParaRPr>
                    </a:p>
                  </a:txBody>
                  <a:tcPr/>
                </a:tc>
                <a:extLst>
                  <a:ext uri="{0D108BD9-81ED-4DB2-BD59-A6C34878D82A}">
                    <a16:rowId xmlns:a16="http://schemas.microsoft.com/office/drawing/2014/main" val="988401702"/>
                  </a:ext>
                </a:extLst>
              </a:tr>
              <a:tr h="417327">
                <a:tc>
                  <a:txBody>
                    <a:bodyPr/>
                    <a:lstStyle/>
                    <a:p>
                      <a:pPr algn="ctr">
                        <a:lnSpc>
                          <a:spcPct val="150000"/>
                        </a:lnSpc>
                      </a:pPr>
                      <a:r>
                        <a:rPr lang="en-US">
                          <a:effectLst/>
                        </a:rPr>
                        <a:t>3</a:t>
                      </a:r>
                      <a:endParaRPr lang="en-US">
                        <a:effectLst/>
                        <a:latin typeface="Times New Roman" panose="02020603050405020304" pitchFamily="18" charset="0"/>
                        <a:ea typeface="Yu Gothic" panose="020B0400000000000000" pitchFamily="34" charset="-128"/>
                      </a:endParaRPr>
                    </a:p>
                  </a:txBody>
                  <a:tcPr/>
                </a:tc>
                <a:tc>
                  <a:txBody>
                    <a:bodyPr/>
                    <a:lstStyle/>
                    <a:p>
                      <a:pPr algn="just">
                        <a:lnSpc>
                          <a:spcPct val="150000"/>
                        </a:lnSpc>
                      </a:pPr>
                      <a:r>
                        <a:rPr lang="en-US" dirty="0">
                          <a:effectLst/>
                        </a:rPr>
                        <a:t>Pin</a:t>
                      </a:r>
                      <a:endParaRPr lang="en-US" dirty="0">
                        <a:effectLst/>
                        <a:latin typeface="Times New Roman" panose="02020603050405020304" pitchFamily="18" charset="0"/>
                        <a:ea typeface="Yu Gothic" panose="020B0400000000000000" pitchFamily="34" charset="-128"/>
                      </a:endParaRPr>
                    </a:p>
                  </a:txBody>
                  <a:tcPr/>
                </a:tc>
                <a:extLst>
                  <a:ext uri="{0D108BD9-81ED-4DB2-BD59-A6C34878D82A}">
                    <a16:rowId xmlns:a16="http://schemas.microsoft.com/office/drawing/2014/main" val="350980361"/>
                  </a:ext>
                </a:extLst>
              </a:tr>
              <a:tr h="417327">
                <a:tc>
                  <a:txBody>
                    <a:bodyPr/>
                    <a:lstStyle/>
                    <a:p>
                      <a:pPr algn="ctr">
                        <a:lnSpc>
                          <a:spcPct val="150000"/>
                        </a:lnSpc>
                      </a:pPr>
                      <a:r>
                        <a:rPr lang="en-US">
                          <a:effectLst/>
                        </a:rPr>
                        <a:t>4</a:t>
                      </a:r>
                      <a:endParaRPr lang="en-US">
                        <a:effectLst/>
                        <a:latin typeface="Times New Roman" panose="02020603050405020304" pitchFamily="18" charset="0"/>
                        <a:ea typeface="Yu Gothic" panose="020B0400000000000000" pitchFamily="34" charset="-128"/>
                      </a:endParaRPr>
                    </a:p>
                  </a:txBody>
                  <a:tcPr/>
                </a:tc>
                <a:tc>
                  <a:txBody>
                    <a:bodyPr/>
                    <a:lstStyle/>
                    <a:p>
                      <a:pPr algn="just">
                        <a:lnSpc>
                          <a:spcPct val="150000"/>
                        </a:lnSpc>
                      </a:pPr>
                      <a:r>
                        <a:rPr lang="en-US" dirty="0" err="1">
                          <a:effectLst/>
                        </a:rPr>
                        <a:t>Bánh</a:t>
                      </a:r>
                      <a:r>
                        <a:rPr lang="en-US" dirty="0">
                          <a:effectLst/>
                        </a:rPr>
                        <a:t> </a:t>
                      </a:r>
                      <a:r>
                        <a:rPr lang="en-US" dirty="0" err="1">
                          <a:effectLst/>
                        </a:rPr>
                        <a:t>xe</a:t>
                      </a:r>
                      <a:r>
                        <a:rPr lang="en-US" dirty="0">
                          <a:effectLst/>
                        </a:rPr>
                        <a:t> </a:t>
                      </a:r>
                      <a:r>
                        <a:rPr lang="en-US" dirty="0" err="1">
                          <a:effectLst/>
                        </a:rPr>
                        <a:t>dẫn</a:t>
                      </a:r>
                      <a:r>
                        <a:rPr lang="en-US" dirty="0">
                          <a:effectLst/>
                        </a:rPr>
                        <a:t> </a:t>
                      </a:r>
                      <a:r>
                        <a:rPr lang="en-US" dirty="0" err="1">
                          <a:effectLst/>
                        </a:rPr>
                        <a:t>động</a:t>
                      </a:r>
                      <a:endParaRPr lang="en-US" dirty="0">
                        <a:effectLst/>
                        <a:latin typeface="Times New Roman" panose="02020603050405020304" pitchFamily="18" charset="0"/>
                        <a:ea typeface="Yu Gothic" panose="020B0400000000000000" pitchFamily="34" charset="-128"/>
                      </a:endParaRPr>
                    </a:p>
                  </a:txBody>
                  <a:tcPr/>
                </a:tc>
                <a:extLst>
                  <a:ext uri="{0D108BD9-81ED-4DB2-BD59-A6C34878D82A}">
                    <a16:rowId xmlns:a16="http://schemas.microsoft.com/office/drawing/2014/main" val="1929843555"/>
                  </a:ext>
                </a:extLst>
              </a:tr>
              <a:tr h="417327">
                <a:tc>
                  <a:txBody>
                    <a:bodyPr/>
                    <a:lstStyle/>
                    <a:p>
                      <a:pPr algn="ctr">
                        <a:lnSpc>
                          <a:spcPct val="150000"/>
                        </a:lnSpc>
                      </a:pPr>
                      <a:r>
                        <a:rPr lang="en-US" dirty="0">
                          <a:effectLst/>
                        </a:rPr>
                        <a:t>5</a:t>
                      </a:r>
                      <a:endParaRPr lang="en-US" dirty="0">
                        <a:effectLst/>
                        <a:latin typeface="Times New Roman" panose="02020603050405020304" pitchFamily="18" charset="0"/>
                        <a:ea typeface="Yu Gothic" panose="020B0400000000000000" pitchFamily="34" charset="-128"/>
                      </a:endParaRPr>
                    </a:p>
                  </a:txBody>
                  <a:tcPr/>
                </a:tc>
                <a:tc>
                  <a:txBody>
                    <a:bodyPr/>
                    <a:lstStyle/>
                    <a:p>
                      <a:pPr algn="just">
                        <a:lnSpc>
                          <a:spcPct val="150000"/>
                        </a:lnSpc>
                      </a:pPr>
                      <a:r>
                        <a:rPr lang="en-US" dirty="0" err="1">
                          <a:effectLst/>
                        </a:rPr>
                        <a:t>Bánh</a:t>
                      </a:r>
                      <a:r>
                        <a:rPr lang="en-US" dirty="0">
                          <a:effectLst/>
                        </a:rPr>
                        <a:t> </a:t>
                      </a:r>
                      <a:r>
                        <a:rPr lang="en-US" dirty="0" err="1">
                          <a:effectLst/>
                        </a:rPr>
                        <a:t>xe</a:t>
                      </a:r>
                      <a:r>
                        <a:rPr lang="en-US" dirty="0">
                          <a:effectLst/>
                        </a:rPr>
                        <a:t> </a:t>
                      </a:r>
                      <a:r>
                        <a:rPr lang="en-US" dirty="0" err="1">
                          <a:effectLst/>
                        </a:rPr>
                        <a:t>phản</a:t>
                      </a:r>
                      <a:r>
                        <a:rPr lang="en-US" dirty="0">
                          <a:effectLst/>
                        </a:rPr>
                        <a:t> </a:t>
                      </a:r>
                      <a:r>
                        <a:rPr lang="en-US" dirty="0" err="1">
                          <a:effectLst/>
                        </a:rPr>
                        <a:t>ứng</a:t>
                      </a:r>
                      <a:endParaRPr lang="en-US" dirty="0">
                        <a:effectLst/>
                        <a:latin typeface="Times New Roman" panose="02020603050405020304" pitchFamily="18" charset="0"/>
                        <a:ea typeface="Yu Gothic" panose="020B0400000000000000" pitchFamily="34" charset="-128"/>
                      </a:endParaRPr>
                    </a:p>
                  </a:txBody>
                  <a:tcPr/>
                </a:tc>
                <a:extLst>
                  <a:ext uri="{0D108BD9-81ED-4DB2-BD59-A6C34878D82A}">
                    <a16:rowId xmlns:a16="http://schemas.microsoft.com/office/drawing/2014/main" val="1185842173"/>
                  </a:ext>
                </a:extLst>
              </a:tr>
            </a:tbl>
          </a:graphicData>
        </a:graphic>
      </p:graphicFrame>
      <p:sp>
        <p:nvSpPr>
          <p:cNvPr id="12" name="TextBox 11">
            <a:extLst>
              <a:ext uri="{FF2B5EF4-FFF2-40B4-BE49-F238E27FC236}">
                <a16:creationId xmlns:a16="http://schemas.microsoft.com/office/drawing/2014/main" id="{2649C15A-6B59-4311-8D10-81A41C9DD373}"/>
              </a:ext>
            </a:extLst>
          </p:cNvPr>
          <p:cNvSpPr txBox="1"/>
          <p:nvPr/>
        </p:nvSpPr>
        <p:spPr>
          <a:xfrm>
            <a:off x="415637" y="2372385"/>
            <a:ext cx="6360744" cy="2241960"/>
          </a:xfrm>
          <a:prstGeom prst="rect">
            <a:avLst/>
          </a:prstGeom>
          <a:noFill/>
        </p:spPr>
        <p:txBody>
          <a:bodyPr wrap="square">
            <a:spAutoFit/>
          </a:bodyPr>
          <a:lstStyle/>
          <a:p>
            <a:pPr algn="just">
              <a:lnSpc>
                <a:spcPct val="150000"/>
              </a:lnSpc>
            </a:pPr>
            <a:r>
              <a:rPr lang="vi-VN" sz="2400" dirty="0">
                <a:effectLst/>
                <a:latin typeface="Times New Roman" panose="02020603050405020304" pitchFamily="18" charset="0"/>
                <a:ea typeface="Yu Gothic" panose="020B0400000000000000" pitchFamily="34" charset="-128"/>
              </a:rPr>
              <a:t>Mô hình lý thuyết robot cân bằng một bánh có kích thước:  98 x 80 x 178 (mm) (dài x rộng x cao). Với cảm biến IMU được đặt gần trọng tâm của Robot nhất có thể để đảm bảo độ chính xác.</a:t>
            </a:r>
          </a:p>
        </p:txBody>
      </p:sp>
      <p:sp>
        <p:nvSpPr>
          <p:cNvPr id="2" name="Slide Number Placeholder 1">
            <a:extLst>
              <a:ext uri="{FF2B5EF4-FFF2-40B4-BE49-F238E27FC236}">
                <a16:creationId xmlns:a16="http://schemas.microsoft.com/office/drawing/2014/main" id="{DCC5D90D-90E6-5714-EF85-275B1F36F5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4" name="Date Placeholder 3">
            <a:extLst>
              <a:ext uri="{FF2B5EF4-FFF2-40B4-BE49-F238E27FC236}">
                <a16:creationId xmlns:a16="http://schemas.microsoft.com/office/drawing/2014/main" id="{995463EF-BE4C-C965-0699-0368C3ABB619}"/>
              </a:ext>
            </a:extLst>
          </p:cNvPr>
          <p:cNvSpPr>
            <a:spLocks noGrp="1"/>
          </p:cNvSpPr>
          <p:nvPr>
            <p:ph type="dt" idx="10"/>
          </p:nvPr>
        </p:nvSpPr>
        <p:spPr/>
        <p:txBody>
          <a:bodyPr/>
          <a:lstStyle/>
          <a:p>
            <a:fld id="{3BB8CAF9-0C4E-440B-86B9-67F102C81ED2}" type="datetime1">
              <a:rPr lang="en-US" smtClean="0"/>
              <a:t>5/14/2025</a:t>
            </a:fld>
            <a:endParaRPr lang="en-US"/>
          </a:p>
        </p:txBody>
      </p:sp>
    </p:spTree>
    <p:extLst>
      <p:ext uri="{BB962C8B-B14F-4D97-AF65-F5344CB8AC3E}">
        <p14:creationId xmlns:p14="http://schemas.microsoft.com/office/powerpoint/2010/main" val="1661147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2. Mô hình lý thuyết Robot cân bằng một bánh </a:t>
            </a:r>
          </a:p>
          <a:p>
            <a:r>
              <a:rPr lang="vi-VN" sz="2400" b="1" dirty="0">
                <a:solidFill>
                  <a:schemeClr val="tx1"/>
                </a:solidFill>
                <a:latin typeface="Times New Roman" panose="02020603050405020304" pitchFamily="18" charset="0"/>
                <a:cs typeface="Times New Roman" panose="02020603050405020304" pitchFamily="18" charset="0"/>
              </a:rPr>
              <a:t>2.2 Động lực học robot cân bằng một bánh</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26" name="TextBox 25">
            <a:extLst>
              <a:ext uri="{FF2B5EF4-FFF2-40B4-BE49-F238E27FC236}">
                <a16:creationId xmlns:a16="http://schemas.microsoft.com/office/drawing/2014/main" id="{84EC99DC-401C-4C2D-B142-09FFC53E8413}"/>
              </a:ext>
            </a:extLst>
          </p:cNvPr>
          <p:cNvSpPr txBox="1"/>
          <p:nvPr/>
        </p:nvSpPr>
        <p:spPr>
          <a:xfrm>
            <a:off x="1069544" y="3034926"/>
            <a:ext cx="10252242" cy="334995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Mô hình One-Wheel Balancing Robot hoạt động cân bằng theo hai phương Trước-Sau và Trái-Phải. </a:t>
            </a:r>
          </a:p>
          <a:p>
            <a:pPr marL="342900" indent="-342900" algn="just">
              <a:lnSpc>
                <a:spcPct val="150000"/>
              </a:lnSpc>
              <a:buFont typeface="Wingdings" panose="05000000000000000000" pitchFamily="2" charset="2"/>
              <a:buChar char="Ø"/>
            </a:pPr>
            <a:r>
              <a:rPr lang="vi-VN" sz="2400" dirty="0">
                <a:effectLst/>
                <a:latin typeface="Times New Roman" panose="02020603050405020304" pitchFamily="18" charset="0"/>
                <a:ea typeface="Yu Gothic" panose="020B0400000000000000" pitchFamily="34" charset="-128"/>
              </a:rPr>
              <a:t>Chuyển động của Robot ở mỗi phương được điều khiển bởi từng bộ điều khiển riêng biệt, có thể được coi là sự kết hợp của hai hệ thống tách biệt, rất phổ biến trong điều khiển tự động là “Reaction Wheel Inverted Pendulum (RWIP)” và “Two-Wheeled Self-Balancing Robot (TWSBR)”</a:t>
            </a:r>
          </a:p>
        </p:txBody>
      </p:sp>
      <p:sp>
        <p:nvSpPr>
          <p:cNvPr id="27" name="TextBox 26">
            <a:extLst>
              <a:ext uri="{FF2B5EF4-FFF2-40B4-BE49-F238E27FC236}">
                <a16:creationId xmlns:a16="http://schemas.microsoft.com/office/drawing/2014/main" id="{7AE40A00-C26A-479D-AA8A-2F2FBB4DFA75}"/>
              </a:ext>
            </a:extLst>
          </p:cNvPr>
          <p:cNvSpPr txBox="1"/>
          <p:nvPr/>
        </p:nvSpPr>
        <p:spPr>
          <a:xfrm>
            <a:off x="4528080" y="2251034"/>
            <a:ext cx="6793706" cy="523220"/>
          </a:xfrm>
          <a:prstGeom prst="rect">
            <a:avLst/>
          </a:prstGeom>
          <a:noFill/>
        </p:spPr>
        <p:txBody>
          <a:bodyPr wrap="square">
            <a:spAutoFit/>
          </a:bodyPr>
          <a:lstStyle/>
          <a:p>
            <a:pPr algn="just"/>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Nguyên</a:t>
            </a:r>
            <a:r>
              <a:rPr lang="en-US" sz="2800" b="1" dirty="0">
                <a:solidFill>
                  <a:schemeClr val="accent5">
                    <a:lumMod val="75000"/>
                  </a:schemeClr>
                </a:solidFill>
                <a:effectLst/>
                <a:latin typeface="Times New Roman" panose="02020603050405020304" pitchFamily="18" charset="0"/>
                <a:ea typeface="Yu Gothic" panose="020B0400000000000000" pitchFamily="34" charset="-128"/>
              </a:rPr>
              <a:t> </a:t>
            </a:r>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lý</a:t>
            </a:r>
            <a:r>
              <a:rPr lang="en-US" sz="2800" b="1" dirty="0">
                <a:solidFill>
                  <a:schemeClr val="accent5">
                    <a:lumMod val="75000"/>
                  </a:schemeClr>
                </a:solidFill>
                <a:effectLst/>
                <a:latin typeface="Times New Roman" panose="02020603050405020304" pitchFamily="18" charset="0"/>
                <a:ea typeface="Yu Gothic" panose="020B0400000000000000" pitchFamily="34" charset="-128"/>
              </a:rPr>
              <a:t> </a:t>
            </a:r>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hoạt</a:t>
            </a:r>
            <a:r>
              <a:rPr lang="en-US" sz="2800" b="1" dirty="0">
                <a:solidFill>
                  <a:schemeClr val="accent5">
                    <a:lumMod val="75000"/>
                  </a:schemeClr>
                </a:solidFill>
                <a:effectLst/>
                <a:latin typeface="Times New Roman" panose="02020603050405020304" pitchFamily="18" charset="0"/>
                <a:ea typeface="Yu Gothic" panose="020B0400000000000000" pitchFamily="34" charset="-128"/>
              </a:rPr>
              <a:t> </a:t>
            </a:r>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động</a:t>
            </a:r>
            <a:endParaRPr lang="en-US" sz="2800" dirty="0">
              <a:solidFill>
                <a:schemeClr val="accent5">
                  <a:lumMod val="75000"/>
                </a:schemeClr>
              </a:solidFill>
              <a:effectLst/>
              <a:latin typeface="Times New Roman" panose="02020603050405020304" pitchFamily="18" charset="0"/>
              <a:ea typeface="Yu Gothic" panose="020B0400000000000000" pitchFamily="34" charset="-128"/>
            </a:endParaRPr>
          </a:p>
        </p:txBody>
      </p:sp>
      <p:sp>
        <p:nvSpPr>
          <p:cNvPr id="2" name="Slide Number Placeholder 1">
            <a:extLst>
              <a:ext uri="{FF2B5EF4-FFF2-40B4-BE49-F238E27FC236}">
                <a16:creationId xmlns:a16="http://schemas.microsoft.com/office/drawing/2014/main" id="{B008BDEA-6540-8D5F-22DB-DEB66FC2B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4" name="Date Placeholder 3">
            <a:extLst>
              <a:ext uri="{FF2B5EF4-FFF2-40B4-BE49-F238E27FC236}">
                <a16:creationId xmlns:a16="http://schemas.microsoft.com/office/drawing/2014/main" id="{A2B025CD-884F-B0C8-5A51-76C7FC2439FB}"/>
              </a:ext>
            </a:extLst>
          </p:cNvPr>
          <p:cNvSpPr>
            <a:spLocks noGrp="1"/>
          </p:cNvSpPr>
          <p:nvPr>
            <p:ph type="dt" idx="10"/>
          </p:nvPr>
        </p:nvSpPr>
        <p:spPr/>
        <p:txBody>
          <a:bodyPr/>
          <a:lstStyle/>
          <a:p>
            <a:fld id="{DD2CD72D-1E67-4486-B388-6F5FF02D2388}" type="datetime1">
              <a:rPr lang="en-US" smtClean="0"/>
              <a:t>5/14/2025</a:t>
            </a:fld>
            <a:endParaRPr lang="en-US"/>
          </a:p>
        </p:txBody>
      </p:sp>
    </p:spTree>
    <p:extLst>
      <p:ext uri="{BB962C8B-B14F-4D97-AF65-F5344CB8AC3E}">
        <p14:creationId xmlns:p14="http://schemas.microsoft.com/office/powerpoint/2010/main" val="2759351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2. Mô hình lý thuyết Robot cân bằng một bánh </a:t>
            </a:r>
          </a:p>
          <a:p>
            <a:r>
              <a:rPr lang="vi-VN" sz="2400" b="1" dirty="0">
                <a:solidFill>
                  <a:schemeClr val="tx1"/>
                </a:solidFill>
                <a:latin typeface="Times New Roman" panose="02020603050405020304" pitchFamily="18" charset="0"/>
                <a:cs typeface="Times New Roman" panose="02020603050405020304" pitchFamily="18" charset="0"/>
              </a:rPr>
              <a:t>2.2 Động lực học robot cân bằng một bánh</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27" name="TextBox 26">
            <a:extLst>
              <a:ext uri="{FF2B5EF4-FFF2-40B4-BE49-F238E27FC236}">
                <a16:creationId xmlns:a16="http://schemas.microsoft.com/office/drawing/2014/main" id="{7AE40A00-C26A-479D-AA8A-2F2FBB4DFA75}"/>
              </a:ext>
            </a:extLst>
          </p:cNvPr>
          <p:cNvSpPr txBox="1"/>
          <p:nvPr/>
        </p:nvSpPr>
        <p:spPr>
          <a:xfrm>
            <a:off x="4528080" y="2251034"/>
            <a:ext cx="6793706" cy="523220"/>
          </a:xfrm>
          <a:prstGeom prst="rect">
            <a:avLst/>
          </a:prstGeom>
          <a:noFill/>
        </p:spPr>
        <p:txBody>
          <a:bodyPr wrap="square">
            <a:spAutoFit/>
          </a:bodyPr>
          <a:lstStyle/>
          <a:p>
            <a:pPr algn="just"/>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Nguyên</a:t>
            </a:r>
            <a:r>
              <a:rPr lang="en-US" sz="2800" b="1" dirty="0">
                <a:solidFill>
                  <a:schemeClr val="accent5">
                    <a:lumMod val="75000"/>
                  </a:schemeClr>
                </a:solidFill>
                <a:effectLst/>
                <a:latin typeface="Times New Roman" panose="02020603050405020304" pitchFamily="18" charset="0"/>
                <a:ea typeface="Yu Gothic" panose="020B0400000000000000" pitchFamily="34" charset="-128"/>
              </a:rPr>
              <a:t> </a:t>
            </a:r>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lý</a:t>
            </a:r>
            <a:r>
              <a:rPr lang="en-US" sz="2800" b="1" dirty="0">
                <a:solidFill>
                  <a:schemeClr val="accent5">
                    <a:lumMod val="75000"/>
                  </a:schemeClr>
                </a:solidFill>
                <a:effectLst/>
                <a:latin typeface="Times New Roman" panose="02020603050405020304" pitchFamily="18" charset="0"/>
                <a:ea typeface="Yu Gothic" panose="020B0400000000000000" pitchFamily="34" charset="-128"/>
              </a:rPr>
              <a:t> </a:t>
            </a:r>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hoạt</a:t>
            </a:r>
            <a:r>
              <a:rPr lang="en-US" sz="2800" b="1" dirty="0">
                <a:solidFill>
                  <a:schemeClr val="accent5">
                    <a:lumMod val="75000"/>
                  </a:schemeClr>
                </a:solidFill>
                <a:effectLst/>
                <a:latin typeface="Times New Roman" panose="02020603050405020304" pitchFamily="18" charset="0"/>
                <a:ea typeface="Yu Gothic" panose="020B0400000000000000" pitchFamily="34" charset="-128"/>
              </a:rPr>
              <a:t> </a:t>
            </a:r>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động</a:t>
            </a:r>
            <a:endParaRPr lang="en-US" sz="2800" dirty="0">
              <a:solidFill>
                <a:schemeClr val="accent5">
                  <a:lumMod val="75000"/>
                </a:schemeClr>
              </a:solidFill>
              <a:effectLst/>
              <a:latin typeface="Times New Roman" panose="02020603050405020304" pitchFamily="18" charset="0"/>
              <a:ea typeface="Yu Gothic" panose="020B0400000000000000" pitchFamily="34" charset="-128"/>
            </a:endParaRPr>
          </a:p>
        </p:txBody>
      </p:sp>
      <p:pic>
        <p:nvPicPr>
          <p:cNvPr id="8" name="Picture 7">
            <a:extLst>
              <a:ext uri="{FF2B5EF4-FFF2-40B4-BE49-F238E27FC236}">
                <a16:creationId xmlns:a16="http://schemas.microsoft.com/office/drawing/2014/main" id="{3F4CC8CC-B13F-4667-AFED-F0DE365118EE}"/>
              </a:ext>
            </a:extLst>
          </p:cNvPr>
          <p:cNvPicPr>
            <a:picLocks noChangeAspect="1"/>
          </p:cNvPicPr>
          <p:nvPr/>
        </p:nvPicPr>
        <p:blipFill>
          <a:blip r:embed="rId6" cstate="print">
            <a:extLst>
              <a:ext uri="{28A0092B-C50C-407E-A947-70E740481C1C}">
                <a14:useLocalDpi xmlns:a14="http://schemas.microsoft.com/office/drawing/2010/main" val="0"/>
              </a:ext>
            </a:extLst>
          </a:blip>
          <a:srcRect r="5128"/>
          <a:stretch>
            <a:fillRect/>
          </a:stretch>
        </p:blipFill>
        <p:spPr>
          <a:xfrm>
            <a:off x="7420044" y="2963108"/>
            <a:ext cx="4771956" cy="3869345"/>
          </a:xfrm>
          <a:prstGeom prst="rect">
            <a:avLst/>
          </a:prstGeom>
          <a:noFill/>
          <a:ln>
            <a:noFill/>
          </a:ln>
        </p:spPr>
      </p:pic>
      <p:sp>
        <p:nvSpPr>
          <p:cNvPr id="10" name="TextBox 9">
            <a:extLst>
              <a:ext uri="{FF2B5EF4-FFF2-40B4-BE49-F238E27FC236}">
                <a16:creationId xmlns:a16="http://schemas.microsoft.com/office/drawing/2014/main" id="{64689518-B36B-4486-8148-1465FC262B2F}"/>
              </a:ext>
            </a:extLst>
          </p:cNvPr>
          <p:cNvSpPr txBox="1"/>
          <p:nvPr/>
        </p:nvSpPr>
        <p:spPr>
          <a:xfrm>
            <a:off x="525065" y="2774254"/>
            <a:ext cx="6894979" cy="2795958"/>
          </a:xfrm>
          <a:prstGeom prst="rect">
            <a:avLst/>
          </a:prstGeom>
          <a:noFill/>
        </p:spPr>
        <p:txBody>
          <a:bodyPr wrap="square">
            <a:spAutoFit/>
          </a:bodyPr>
          <a:lstStyle/>
          <a:p>
            <a:pPr marL="342900" lvl="0" indent="-342900" algn="just">
              <a:lnSpc>
                <a:spcPct val="150000"/>
              </a:lnSpc>
              <a:buFont typeface="Wingdings" panose="05000000000000000000" pitchFamily="2" charset="2"/>
              <a:buChar char="Ø"/>
            </a:pPr>
            <a:r>
              <a:rPr lang="vi-VN" sz="2400" b="1" dirty="0">
                <a:effectLst/>
                <a:latin typeface="Times New Roman" panose="02020603050405020304" pitchFamily="18" charset="0"/>
                <a:ea typeface="Yu Gothic" panose="020B0400000000000000" pitchFamily="34" charset="-128"/>
              </a:rPr>
              <a:t>Phương Trước-Sau:</a:t>
            </a:r>
            <a:endParaRPr lang="vi-VN" sz="2400" dirty="0">
              <a:effectLst/>
              <a:latin typeface="Times New Roman" panose="02020603050405020304" pitchFamily="18" charset="0"/>
              <a:ea typeface="Yu Gothic" panose="020B0400000000000000" pitchFamily="34" charset="-128"/>
            </a:endParaRPr>
          </a:p>
          <a:p>
            <a:pPr algn="just">
              <a:lnSpc>
                <a:spcPct val="150000"/>
              </a:lnSpc>
            </a:pPr>
            <a:r>
              <a:rPr lang="vi-VN" sz="2400" dirty="0">
                <a:latin typeface="Times New Roman" panose="02020603050405020304" pitchFamily="18" charset="0"/>
                <a:ea typeface="Yu Gothic" panose="020B0400000000000000" pitchFamily="34" charset="-128"/>
              </a:rPr>
              <a:t>K</a:t>
            </a:r>
            <a:r>
              <a:rPr lang="vi-VN" sz="2400" dirty="0">
                <a:effectLst/>
                <a:latin typeface="Times New Roman" panose="02020603050405020304" pitchFamily="18" charset="0"/>
                <a:ea typeface="Yu Gothic" panose="020B0400000000000000" pitchFamily="34" charset="-128"/>
              </a:rPr>
              <a:t>hi Robot bị nghiêng về phía trước hoặc sau, Robot sẽ tăng tốc chạy về hướng bị nghiêng, khi đó trên Robot sẽ sinh ra lực quán tính hướng ngược chiều chuyển động và chính lực này sẽ kéo Robot về vị trí cân bằng. </a:t>
            </a:r>
          </a:p>
        </p:txBody>
      </p:sp>
      <p:sp>
        <p:nvSpPr>
          <p:cNvPr id="2" name="Slide Number Placeholder 1">
            <a:extLst>
              <a:ext uri="{FF2B5EF4-FFF2-40B4-BE49-F238E27FC236}">
                <a16:creationId xmlns:a16="http://schemas.microsoft.com/office/drawing/2014/main" id="{8C46F04E-14FA-5433-90AD-5DB4E2C98D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4" name="Date Placeholder 3">
            <a:extLst>
              <a:ext uri="{FF2B5EF4-FFF2-40B4-BE49-F238E27FC236}">
                <a16:creationId xmlns:a16="http://schemas.microsoft.com/office/drawing/2014/main" id="{A14BBC13-ADB4-DCF5-DF21-D9BBBC71A10F}"/>
              </a:ext>
            </a:extLst>
          </p:cNvPr>
          <p:cNvSpPr>
            <a:spLocks noGrp="1"/>
          </p:cNvSpPr>
          <p:nvPr>
            <p:ph type="dt" idx="10"/>
          </p:nvPr>
        </p:nvSpPr>
        <p:spPr/>
        <p:txBody>
          <a:bodyPr/>
          <a:lstStyle/>
          <a:p>
            <a:fld id="{7483C6E7-6A4B-4EB6-94FB-E939C1D8C6E2}" type="datetime1">
              <a:rPr lang="en-US" smtClean="0"/>
              <a:t>5/14/2025</a:t>
            </a:fld>
            <a:endParaRPr lang="en-US"/>
          </a:p>
        </p:txBody>
      </p:sp>
    </p:spTree>
    <p:extLst>
      <p:ext uri="{BB962C8B-B14F-4D97-AF65-F5344CB8AC3E}">
        <p14:creationId xmlns:p14="http://schemas.microsoft.com/office/powerpoint/2010/main" val="4271377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2. Mô hình lý thuyết Robot cân bằng một bánh </a:t>
            </a:r>
          </a:p>
          <a:p>
            <a:r>
              <a:rPr lang="vi-VN" sz="2400" b="1" dirty="0">
                <a:solidFill>
                  <a:schemeClr val="tx1"/>
                </a:solidFill>
                <a:latin typeface="Times New Roman" panose="02020603050405020304" pitchFamily="18" charset="0"/>
                <a:cs typeface="Times New Roman" panose="02020603050405020304" pitchFamily="18" charset="0"/>
              </a:rPr>
              <a:t>2.2 Động lực học robot cân bằng một bánh</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sp>
        <p:nvSpPr>
          <p:cNvPr id="27" name="TextBox 26">
            <a:extLst>
              <a:ext uri="{FF2B5EF4-FFF2-40B4-BE49-F238E27FC236}">
                <a16:creationId xmlns:a16="http://schemas.microsoft.com/office/drawing/2014/main" id="{7AE40A00-C26A-479D-AA8A-2F2FBB4DFA75}"/>
              </a:ext>
            </a:extLst>
          </p:cNvPr>
          <p:cNvSpPr txBox="1"/>
          <p:nvPr/>
        </p:nvSpPr>
        <p:spPr>
          <a:xfrm>
            <a:off x="4528080" y="2251034"/>
            <a:ext cx="6793706" cy="523220"/>
          </a:xfrm>
          <a:prstGeom prst="rect">
            <a:avLst/>
          </a:prstGeom>
          <a:noFill/>
        </p:spPr>
        <p:txBody>
          <a:bodyPr wrap="square">
            <a:spAutoFit/>
          </a:bodyPr>
          <a:lstStyle/>
          <a:p>
            <a:pPr algn="just"/>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Nguyên</a:t>
            </a:r>
            <a:r>
              <a:rPr lang="en-US" sz="2800" b="1" dirty="0">
                <a:solidFill>
                  <a:schemeClr val="accent5">
                    <a:lumMod val="75000"/>
                  </a:schemeClr>
                </a:solidFill>
                <a:effectLst/>
                <a:latin typeface="Times New Roman" panose="02020603050405020304" pitchFamily="18" charset="0"/>
                <a:ea typeface="Yu Gothic" panose="020B0400000000000000" pitchFamily="34" charset="-128"/>
              </a:rPr>
              <a:t> </a:t>
            </a:r>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lý</a:t>
            </a:r>
            <a:r>
              <a:rPr lang="en-US" sz="2800" b="1" dirty="0">
                <a:solidFill>
                  <a:schemeClr val="accent5">
                    <a:lumMod val="75000"/>
                  </a:schemeClr>
                </a:solidFill>
                <a:effectLst/>
                <a:latin typeface="Times New Roman" panose="02020603050405020304" pitchFamily="18" charset="0"/>
                <a:ea typeface="Yu Gothic" panose="020B0400000000000000" pitchFamily="34" charset="-128"/>
              </a:rPr>
              <a:t> </a:t>
            </a:r>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hoạt</a:t>
            </a:r>
            <a:r>
              <a:rPr lang="en-US" sz="2800" b="1" dirty="0">
                <a:solidFill>
                  <a:schemeClr val="accent5">
                    <a:lumMod val="75000"/>
                  </a:schemeClr>
                </a:solidFill>
                <a:effectLst/>
                <a:latin typeface="Times New Roman" panose="02020603050405020304" pitchFamily="18" charset="0"/>
                <a:ea typeface="Yu Gothic" panose="020B0400000000000000" pitchFamily="34" charset="-128"/>
              </a:rPr>
              <a:t> </a:t>
            </a:r>
            <a:r>
              <a:rPr lang="en-US" sz="2800" b="1" dirty="0" err="1">
                <a:solidFill>
                  <a:schemeClr val="accent5">
                    <a:lumMod val="75000"/>
                  </a:schemeClr>
                </a:solidFill>
                <a:effectLst/>
                <a:latin typeface="Times New Roman" panose="02020603050405020304" pitchFamily="18" charset="0"/>
                <a:ea typeface="Yu Gothic" panose="020B0400000000000000" pitchFamily="34" charset="-128"/>
              </a:rPr>
              <a:t>động</a:t>
            </a:r>
            <a:endParaRPr lang="en-US" sz="2800" dirty="0">
              <a:solidFill>
                <a:schemeClr val="accent5">
                  <a:lumMod val="75000"/>
                </a:schemeClr>
              </a:solidFill>
              <a:effectLst/>
              <a:latin typeface="Times New Roman" panose="02020603050405020304" pitchFamily="18" charset="0"/>
              <a:ea typeface="Yu Gothic" panose="020B0400000000000000" pitchFamily="34" charset="-128"/>
            </a:endParaRPr>
          </a:p>
        </p:txBody>
      </p:sp>
      <p:pic>
        <p:nvPicPr>
          <p:cNvPr id="9" name="Picture 8">
            <a:extLst>
              <a:ext uri="{FF2B5EF4-FFF2-40B4-BE49-F238E27FC236}">
                <a16:creationId xmlns:a16="http://schemas.microsoft.com/office/drawing/2014/main" id="{06951BF7-C1CE-4C46-B0B0-8B65C7D7F929}"/>
              </a:ext>
            </a:extLst>
          </p:cNvPr>
          <p:cNvPicPr>
            <a:picLocks noChangeAspect="1"/>
          </p:cNvPicPr>
          <p:nvPr/>
        </p:nvPicPr>
        <p:blipFill>
          <a:blip r:embed="rId6">
            <a:extLst>
              <a:ext uri="{28A0092B-C50C-407E-A947-70E740481C1C}">
                <a14:useLocalDpi xmlns:a14="http://schemas.microsoft.com/office/drawing/2010/main" val="0"/>
              </a:ext>
            </a:extLst>
          </a:blip>
          <a:srcRect r="5904"/>
          <a:stretch>
            <a:fillRect/>
          </a:stretch>
        </p:blipFill>
        <p:spPr>
          <a:xfrm>
            <a:off x="7276431" y="2774254"/>
            <a:ext cx="5036894" cy="4092893"/>
          </a:xfrm>
          <a:prstGeom prst="rect">
            <a:avLst/>
          </a:prstGeom>
          <a:noFill/>
          <a:ln>
            <a:noFill/>
          </a:ln>
        </p:spPr>
      </p:pic>
      <p:sp>
        <p:nvSpPr>
          <p:cNvPr id="16" name="TextBox 15">
            <a:extLst>
              <a:ext uri="{FF2B5EF4-FFF2-40B4-BE49-F238E27FC236}">
                <a16:creationId xmlns:a16="http://schemas.microsoft.com/office/drawing/2014/main" id="{1F705DC4-0B45-4012-B648-C1C739FE5737}"/>
              </a:ext>
            </a:extLst>
          </p:cNvPr>
          <p:cNvSpPr txBox="1"/>
          <p:nvPr/>
        </p:nvSpPr>
        <p:spPr>
          <a:xfrm>
            <a:off x="300039" y="2774254"/>
            <a:ext cx="7115174" cy="3903954"/>
          </a:xfrm>
          <a:prstGeom prst="rect">
            <a:avLst/>
          </a:prstGeom>
          <a:noFill/>
        </p:spPr>
        <p:txBody>
          <a:bodyPr wrap="square">
            <a:spAutoFit/>
          </a:bodyPr>
          <a:lstStyle/>
          <a:p>
            <a:pPr marL="342900" lvl="0" indent="-342900" algn="just">
              <a:lnSpc>
                <a:spcPct val="150000"/>
              </a:lnSpc>
              <a:buFont typeface="Wingdings" panose="05000000000000000000" pitchFamily="2" charset="2"/>
              <a:buChar char="Ø"/>
            </a:pPr>
            <a:r>
              <a:rPr lang="vi-VN" sz="2400" b="1" dirty="0">
                <a:effectLst/>
                <a:latin typeface="Times New Roman" panose="02020603050405020304" pitchFamily="18" charset="0"/>
                <a:ea typeface="Yu Gothic" panose="020B0400000000000000" pitchFamily="34" charset="-128"/>
              </a:rPr>
              <a:t>Phương Trái - Phải:</a:t>
            </a:r>
            <a:endParaRPr lang="vi-VN" sz="2400" dirty="0">
              <a:effectLst/>
              <a:latin typeface="Times New Roman" panose="02020603050405020304" pitchFamily="18" charset="0"/>
              <a:ea typeface="Yu Gothic" panose="020B0400000000000000" pitchFamily="34" charset="-128"/>
            </a:endParaRPr>
          </a:p>
          <a:p>
            <a:pPr algn="just">
              <a:lnSpc>
                <a:spcPct val="150000"/>
              </a:lnSpc>
            </a:pPr>
            <a:r>
              <a:rPr lang="vi-VN" sz="2400" dirty="0">
                <a:latin typeface="Times New Roman" panose="02020603050405020304" pitchFamily="18" charset="0"/>
                <a:ea typeface="Yu Gothic" panose="020B0400000000000000" pitchFamily="34" charset="-128"/>
              </a:rPr>
              <a:t>K</a:t>
            </a:r>
            <a:r>
              <a:rPr lang="vi-VN" sz="2400" dirty="0">
                <a:effectLst/>
                <a:latin typeface="Times New Roman" panose="02020603050405020304" pitchFamily="18" charset="0"/>
                <a:ea typeface="Yu Gothic" panose="020B0400000000000000" pitchFamily="34" charset="-128"/>
              </a:rPr>
              <a:t>hi Robot nghiêng về bên trái hoặc phải, động cơ sẽ điều khiển Reaction Wheel quay cùng với hướng bị nghiêng với tốc độ cao, theo định luật bảo toàn moment động lượng sẽ có moment sinh ra trên hệ ngược chiều với chiều quay của Reaction Wheel đưa robot quay lại vị trí cân bằng.</a:t>
            </a:r>
          </a:p>
        </p:txBody>
      </p:sp>
      <p:sp>
        <p:nvSpPr>
          <p:cNvPr id="2" name="Slide Number Placeholder 1">
            <a:extLst>
              <a:ext uri="{FF2B5EF4-FFF2-40B4-BE49-F238E27FC236}">
                <a16:creationId xmlns:a16="http://schemas.microsoft.com/office/drawing/2014/main" id="{FED6C7D6-3346-2AE0-F555-D01DF13B8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4" name="Date Placeholder 3">
            <a:extLst>
              <a:ext uri="{FF2B5EF4-FFF2-40B4-BE49-F238E27FC236}">
                <a16:creationId xmlns:a16="http://schemas.microsoft.com/office/drawing/2014/main" id="{23D10751-DB99-1982-1C17-8989A94BB013}"/>
              </a:ext>
            </a:extLst>
          </p:cNvPr>
          <p:cNvSpPr>
            <a:spLocks noGrp="1"/>
          </p:cNvSpPr>
          <p:nvPr>
            <p:ph type="dt" idx="10"/>
          </p:nvPr>
        </p:nvSpPr>
        <p:spPr/>
        <p:txBody>
          <a:bodyPr/>
          <a:lstStyle/>
          <a:p>
            <a:fld id="{17596E64-C330-4997-A0EF-4E7A1C7EF1C7}" type="datetime1">
              <a:rPr lang="en-US" smtClean="0"/>
              <a:t>5/14/2025</a:t>
            </a:fld>
            <a:endParaRPr lang="en-US"/>
          </a:p>
        </p:txBody>
      </p:sp>
    </p:spTree>
    <p:extLst>
      <p:ext uri="{BB962C8B-B14F-4D97-AF65-F5344CB8AC3E}">
        <p14:creationId xmlns:p14="http://schemas.microsoft.com/office/powerpoint/2010/main" val="176452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3E441B8E-A0A8-9750-529C-169CD908BE18}"/>
            </a:ext>
          </a:extLst>
        </p:cNvPr>
        <p:cNvGrpSpPr/>
        <p:nvPr/>
      </p:nvGrpSpPr>
      <p:grpSpPr>
        <a:xfrm>
          <a:off x="0" y="0"/>
          <a:ext cx="0" cy="0"/>
          <a:chOff x="0" y="0"/>
          <a:chExt cx="0" cy="0"/>
        </a:xfrm>
      </p:grpSpPr>
      <p:pic>
        <p:nvPicPr>
          <p:cNvPr id="92" name="Google Shape;92;p2">
            <a:extLst>
              <a:ext uri="{FF2B5EF4-FFF2-40B4-BE49-F238E27FC236}">
                <a16:creationId xmlns:a16="http://schemas.microsoft.com/office/drawing/2014/main" id="{3AA90F8A-ACC6-2793-D0AA-4283ABA8B398}"/>
              </a:ext>
            </a:extLst>
          </p:cNvPr>
          <p:cNvPicPr preferRelativeResize="0"/>
          <p:nvPr/>
        </p:nvPicPr>
        <p:blipFill rotWithShape="1">
          <a:blip r:embed="rId3">
            <a:alphaModFix/>
          </a:blip>
          <a:srcRect/>
          <a:stretch/>
        </p:blipFill>
        <p:spPr>
          <a:xfrm>
            <a:off x="0" y="0"/>
            <a:ext cx="12313325" cy="1255521"/>
          </a:xfrm>
          <a:prstGeom prst="rect">
            <a:avLst/>
          </a:prstGeom>
          <a:noFill/>
          <a:ln>
            <a:noFill/>
          </a:ln>
        </p:spPr>
      </p:pic>
      <p:sp>
        <p:nvSpPr>
          <p:cNvPr id="3" name="TextBox 2">
            <a:extLst>
              <a:ext uri="{FF2B5EF4-FFF2-40B4-BE49-F238E27FC236}">
                <a16:creationId xmlns:a16="http://schemas.microsoft.com/office/drawing/2014/main" id="{2DBBEFBD-5D7D-1334-CB41-C62AFE6C130A}"/>
              </a:ext>
            </a:extLst>
          </p:cNvPr>
          <p:cNvSpPr txBox="1"/>
          <p:nvPr/>
        </p:nvSpPr>
        <p:spPr>
          <a:xfrm>
            <a:off x="415636" y="1468584"/>
            <a:ext cx="11360729" cy="830997"/>
          </a:xfrm>
          <a:prstGeom prst="rect">
            <a:avLst/>
          </a:prstGeom>
          <a:noFill/>
        </p:spPr>
        <p:txBody>
          <a:bodyPr wrap="square" rtlCol="0">
            <a:spAutoFit/>
          </a:bodyPr>
          <a:lstStyle/>
          <a:p>
            <a:r>
              <a:rPr lang="vi-VN" sz="2400" b="1" dirty="0">
                <a:solidFill>
                  <a:schemeClr val="tx1"/>
                </a:solidFill>
                <a:latin typeface="Times New Roman" panose="02020603050405020304" pitchFamily="18" charset="0"/>
                <a:cs typeface="Times New Roman" panose="02020603050405020304" pitchFamily="18" charset="0"/>
              </a:rPr>
              <a:t>2. Mô hình lý thuyết Robot cân bằng một bánh </a:t>
            </a:r>
          </a:p>
          <a:p>
            <a:r>
              <a:rPr lang="vi-VN" sz="2400" b="1" dirty="0">
                <a:solidFill>
                  <a:schemeClr val="tx1"/>
                </a:solidFill>
                <a:latin typeface="Times New Roman" panose="02020603050405020304" pitchFamily="18" charset="0"/>
                <a:cs typeface="Times New Roman" panose="02020603050405020304" pitchFamily="18" charset="0"/>
              </a:rPr>
              <a:t>2.3 Phân tích và cân bằng lực</a:t>
            </a:r>
          </a:p>
        </p:txBody>
      </p:sp>
      <p:sp>
        <p:nvSpPr>
          <p:cNvPr id="11" name="Freeform 14">
            <a:extLst>
              <a:ext uri="{FF2B5EF4-FFF2-40B4-BE49-F238E27FC236}">
                <a16:creationId xmlns:a16="http://schemas.microsoft.com/office/drawing/2014/main" id="{0D2A3811-93E3-40F2-863D-93303AC83285}"/>
              </a:ext>
            </a:extLst>
          </p:cNvPr>
          <p:cNvSpPr/>
          <p:nvPr/>
        </p:nvSpPr>
        <p:spPr>
          <a:xfrm>
            <a:off x="7192650" y="232844"/>
            <a:ext cx="613452" cy="462452"/>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783AEFB8-5C8F-4B75-948E-6061B2F2C6E8}"/>
              </a:ext>
            </a:extLst>
          </p:cNvPr>
          <p:cNvSpPr txBox="1"/>
          <p:nvPr/>
        </p:nvSpPr>
        <p:spPr>
          <a:xfrm>
            <a:off x="7924933" y="282804"/>
            <a:ext cx="5658890" cy="412493"/>
          </a:xfrm>
          <a:prstGeom prst="rect">
            <a:avLst/>
          </a:prstGeom>
        </p:spPr>
        <p:txBody>
          <a:bodyPr wrap="square" lIns="0" tIns="0" rIns="0" bIns="0" rtlCol="0" anchor="t">
            <a:spAutoFit/>
          </a:bodyPr>
          <a:lstStyle/>
          <a:p>
            <a:pPr algn="just"/>
            <a:r>
              <a:rPr lang="vi-VN" sz="2000" b="1" dirty="0">
                <a:solidFill>
                  <a:schemeClr val="bg1"/>
                </a:solidFill>
                <a:latin typeface="Times New Roman" panose="02020603050405020304" pitchFamily="18" charset="0"/>
                <a:ea typeface="Yu Gothic" panose="020B0400000000000000" pitchFamily="34" charset="-128"/>
              </a:rPr>
              <a:t>Hệ thống điều khiển tự động trên ô tô</a:t>
            </a:r>
            <a:endParaRPr lang="en-US" sz="2000" dirty="0">
              <a:solidFill>
                <a:schemeClr val="bg1"/>
              </a:solidFill>
              <a:effectLst/>
              <a:latin typeface="Times New Roman" panose="02020603050405020304" pitchFamily="18" charset="0"/>
              <a:ea typeface="Yu Gothic" panose="020B0400000000000000" pitchFamily="34" charset="-128"/>
            </a:endParaRPr>
          </a:p>
        </p:txBody>
      </p:sp>
      <p:pic>
        <p:nvPicPr>
          <p:cNvPr id="10" name="Picture 9">
            <a:extLst>
              <a:ext uri="{FF2B5EF4-FFF2-40B4-BE49-F238E27FC236}">
                <a16:creationId xmlns:a16="http://schemas.microsoft.com/office/drawing/2014/main" id="{13A4A8D3-1148-48B3-980A-E1D9E4AF3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635" t="4074" r="5762" b="5168"/>
          <a:stretch>
            <a:fillRect/>
          </a:stretch>
        </p:blipFill>
        <p:spPr>
          <a:xfrm>
            <a:off x="7806102" y="2850286"/>
            <a:ext cx="4319270" cy="3724910"/>
          </a:xfrm>
          <a:prstGeom prst="rect">
            <a:avLst/>
          </a:prstGeom>
          <a:noFill/>
          <a:ln>
            <a:noFill/>
          </a:ln>
        </p:spPr>
      </p:pic>
      <p:sp>
        <p:nvSpPr>
          <p:cNvPr id="12" name="TextBox 11">
            <a:extLst>
              <a:ext uri="{FF2B5EF4-FFF2-40B4-BE49-F238E27FC236}">
                <a16:creationId xmlns:a16="http://schemas.microsoft.com/office/drawing/2014/main" id="{CAE21DAA-0B4B-47D8-A2BD-2C85D11D217E}"/>
              </a:ext>
            </a:extLst>
          </p:cNvPr>
          <p:cNvSpPr txBox="1"/>
          <p:nvPr/>
        </p:nvSpPr>
        <p:spPr>
          <a:xfrm>
            <a:off x="525065" y="2774254"/>
            <a:ext cx="7281037" cy="579967"/>
          </a:xfrm>
          <a:prstGeom prst="rect">
            <a:avLst/>
          </a:prstGeom>
          <a:noFill/>
        </p:spPr>
        <p:txBody>
          <a:bodyPr wrap="square">
            <a:spAutoFit/>
          </a:bodyPr>
          <a:lstStyle/>
          <a:p>
            <a:pPr marL="342900" lvl="0" indent="-342900" algn="just">
              <a:lnSpc>
                <a:spcPct val="150000"/>
              </a:lnSpc>
              <a:buFont typeface="Wingdings" panose="05000000000000000000" pitchFamily="2" charset="2"/>
              <a:buChar char="Ø"/>
            </a:pPr>
            <a:r>
              <a:rPr lang="vi-VN" sz="2400" b="1" dirty="0">
                <a:effectLst/>
                <a:latin typeface="Times New Roman" panose="02020603050405020304" pitchFamily="18" charset="0"/>
                <a:ea typeface="Yu Gothic" panose="020B0400000000000000" pitchFamily="34" charset="-128"/>
              </a:rPr>
              <a:t>Gia tốc tối thiểu để Robot cân bằng với trọng lực:</a:t>
            </a:r>
            <a:endParaRPr lang="vi-VN" sz="2400" dirty="0">
              <a:effectLst/>
              <a:latin typeface="Times New Roman" panose="02020603050405020304" pitchFamily="18" charset="0"/>
              <a:ea typeface="Yu Gothic" panose="020B0400000000000000" pitchFamily="34" charset="-128"/>
            </a:endParaRPr>
          </a:p>
        </p:txBody>
      </p:sp>
      <p:sp>
        <p:nvSpPr>
          <p:cNvPr id="14" name="TextBox 13">
            <a:extLst>
              <a:ext uri="{FF2B5EF4-FFF2-40B4-BE49-F238E27FC236}">
                <a16:creationId xmlns:a16="http://schemas.microsoft.com/office/drawing/2014/main" id="{C0CA07AA-0C7B-4005-B1ED-38A6DDD5019D}"/>
              </a:ext>
            </a:extLst>
          </p:cNvPr>
          <p:cNvSpPr txBox="1"/>
          <p:nvPr/>
        </p:nvSpPr>
        <p:spPr>
          <a:xfrm>
            <a:off x="4102523" y="2237292"/>
            <a:ext cx="6793706" cy="523220"/>
          </a:xfrm>
          <a:prstGeom prst="rect">
            <a:avLst/>
          </a:prstGeom>
          <a:noFill/>
        </p:spPr>
        <p:txBody>
          <a:bodyPr wrap="square">
            <a:spAutoFit/>
          </a:bodyPr>
          <a:lstStyle/>
          <a:p>
            <a:pPr algn="just"/>
            <a:r>
              <a:rPr lang="vi-VN" sz="2800" b="1" dirty="0">
                <a:solidFill>
                  <a:schemeClr val="accent5">
                    <a:lumMod val="75000"/>
                  </a:schemeClr>
                </a:solidFill>
                <a:effectLst/>
                <a:latin typeface="Times New Roman" panose="02020603050405020304" pitchFamily="18" charset="0"/>
                <a:ea typeface="Yu Gothic" panose="020B0400000000000000" pitchFamily="34" charset="-128"/>
              </a:rPr>
              <a:t>Xét trên mặt phẳng dọc </a:t>
            </a:r>
            <a:endParaRPr lang="en-US" sz="2800" b="1" dirty="0">
              <a:solidFill>
                <a:schemeClr val="accent5">
                  <a:lumMod val="75000"/>
                </a:schemeClr>
              </a:solidFill>
              <a:effectLst/>
              <a:latin typeface="Times New Roman" panose="02020603050405020304" pitchFamily="18" charset="0"/>
              <a:ea typeface="Yu Gothic" panose="020B0400000000000000" pitchFamily="34" charset="-128"/>
            </a:endParaRPr>
          </a:p>
        </p:txBody>
      </p:sp>
      <p:pic>
        <p:nvPicPr>
          <p:cNvPr id="3074" name="Picture 2">
            <a:extLst>
              <a:ext uri="{FF2B5EF4-FFF2-40B4-BE49-F238E27FC236}">
                <a16:creationId xmlns:a16="http://schemas.microsoft.com/office/drawing/2014/main" id="{50345466-4446-46DC-B6EA-AAE65941A6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337" y="3828894"/>
            <a:ext cx="4037648" cy="224313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CA5AE3F-2AB2-99E9-7A43-B40C3EB0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Date Placeholder 3">
            <a:extLst>
              <a:ext uri="{FF2B5EF4-FFF2-40B4-BE49-F238E27FC236}">
                <a16:creationId xmlns:a16="http://schemas.microsoft.com/office/drawing/2014/main" id="{5104D3B7-D14C-4380-C111-EA26A5C33B78}"/>
              </a:ext>
            </a:extLst>
          </p:cNvPr>
          <p:cNvSpPr>
            <a:spLocks noGrp="1"/>
          </p:cNvSpPr>
          <p:nvPr>
            <p:ph type="dt" idx="10"/>
          </p:nvPr>
        </p:nvSpPr>
        <p:spPr/>
        <p:txBody>
          <a:bodyPr/>
          <a:lstStyle/>
          <a:p>
            <a:fld id="{5064DBC9-A498-4207-8804-D3654A278B21}" type="datetime1">
              <a:rPr lang="en-US" smtClean="0"/>
              <a:t>5/14/2025</a:t>
            </a:fld>
            <a:endParaRPr lang="en-US"/>
          </a:p>
        </p:txBody>
      </p:sp>
    </p:spTree>
    <p:extLst>
      <p:ext uri="{BB962C8B-B14F-4D97-AF65-F5344CB8AC3E}">
        <p14:creationId xmlns:p14="http://schemas.microsoft.com/office/powerpoint/2010/main" val="1397444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29619</TotalTime>
  <Words>2912</Words>
  <Application>Microsoft Office PowerPoint</Application>
  <PresentationFormat>Widescreen</PresentationFormat>
  <Paragraphs>359</Paragraphs>
  <Slides>41</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Vũ Ngàn Thương FGAM-HCMUTE</dc:creator>
  <cp:lastModifiedBy>Mr Thong</cp:lastModifiedBy>
  <cp:revision>412</cp:revision>
  <cp:lastPrinted>2023-10-09T03:10:55Z</cp:lastPrinted>
  <dcterms:created xsi:type="dcterms:W3CDTF">2022-08-31T03:57:56Z</dcterms:created>
  <dcterms:modified xsi:type="dcterms:W3CDTF">2025-05-14T16:43:30Z</dcterms:modified>
</cp:coreProperties>
</file>